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210 키위바나나 R" panose="02020503020101020101" pitchFamily="18" charset="-127"/>
      <p:regular r:id="rId22"/>
    </p:embeddedFont>
    <p:embeddedFont>
      <p:font typeface="Arita Dotum Bold" panose="02020603020101020101" pitchFamily="18" charset="-127"/>
      <p:regular r:id="rId23"/>
      <p:bold r:id="rId24"/>
    </p:embeddedFont>
    <p:embeddedFont>
      <p:font typeface="ImcreSoojin OTF" pitchFamily="2" charset="-127"/>
      <p:regular r:id="rId25"/>
    </p:embeddedFont>
    <p:embeddedFont>
      <p:font typeface="Nanum Gothic Regular" panose="020D0604000000000000" pitchFamily="34" charset="-127"/>
      <p:regular r:id="rId26"/>
    </p:embeddedFont>
    <p:embeddedFont>
      <p:font typeface="Nanum Gothic Regular Bold" panose="020D0804000000000000" pitchFamily="34" charset="-127"/>
      <p:regular r:id="rId27"/>
      <p:bold r:id="rId28"/>
    </p:embeddedFont>
    <p:embeddedFont>
      <p:font typeface="Nanum Square Round Bold" panose="020B0600000101010101" pitchFamily="34" charset="-127"/>
      <p:regular r:id="rId29"/>
      <p:bold r:id="rId30"/>
    </p:embeddedFont>
    <p:embeddedFont>
      <p:font typeface="Nanum Square Round Bold Bold" panose="020B0600000101010101" pitchFamily="34" charset="-127"/>
      <p:regular r:id="rId31"/>
      <p:bold r:id="rId32"/>
    </p:embeddedFont>
    <p:embeddedFont>
      <p:font typeface="THEAlien" panose="02020503020101020101" pitchFamily="18" charset="-127"/>
      <p:regular r:id="rId33"/>
    </p:embeddedFont>
    <p:embeddedFont>
      <p:font typeface="Arimo" panose="020B0604020202020204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Open Sans Extra Bold" panose="020B090603080402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27" autoAdjust="0"/>
  </p:normalViewPr>
  <p:slideViewPr>
    <p:cSldViewPr>
      <p:cViewPr varScale="1">
        <p:scale>
          <a:sx n="73" d="100"/>
          <a:sy n="73" d="100"/>
        </p:scale>
        <p:origin x="68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6.svg"/><Relationship Id="rId7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0.svg"/><Relationship Id="rId10" Type="http://schemas.openxmlformats.org/officeDocument/2006/relationships/image" Target="../media/image53.svg"/><Relationship Id="rId4" Type="http://schemas.openxmlformats.org/officeDocument/2006/relationships/image" Target="../media/image9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6.sv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0.svg"/><Relationship Id="rId10" Type="http://schemas.openxmlformats.org/officeDocument/2006/relationships/image" Target="../media/image57.svg"/><Relationship Id="rId4" Type="http://schemas.openxmlformats.org/officeDocument/2006/relationships/image" Target="../media/image9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6.svg"/><Relationship Id="rId7" Type="http://schemas.openxmlformats.org/officeDocument/2006/relationships/image" Target="../media/image5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0.svg"/><Relationship Id="rId10" Type="http://schemas.openxmlformats.org/officeDocument/2006/relationships/image" Target="../media/image62.svg"/><Relationship Id="rId4" Type="http://schemas.openxmlformats.org/officeDocument/2006/relationships/image" Target="../media/image9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7.sv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5.svg"/><Relationship Id="rId5" Type="http://schemas.openxmlformats.org/officeDocument/2006/relationships/image" Target="../media/image71.sv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6.sv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79.svg"/><Relationship Id="rId7" Type="http://schemas.openxmlformats.org/officeDocument/2006/relationships/image" Target="../media/image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1.svg"/><Relationship Id="rId10" Type="http://schemas.openxmlformats.org/officeDocument/2006/relationships/image" Target="../media/image82.svg"/><Relationship Id="rId4" Type="http://schemas.openxmlformats.org/officeDocument/2006/relationships/image" Target="../media/image70.png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1.jpeg"/><Relationship Id="rId7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image" Target="../media/image25.png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.svg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19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30.svg"/><Relationship Id="rId1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8.svg"/><Relationship Id="rId7" Type="http://schemas.openxmlformats.org/officeDocument/2006/relationships/image" Target="../media/image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5.svg"/><Relationship Id="rId3" Type="http://schemas.openxmlformats.org/officeDocument/2006/relationships/image" Target="../media/image28.svg"/><Relationship Id="rId7" Type="http://schemas.openxmlformats.org/officeDocument/2006/relationships/image" Target="../media/image6.svg"/><Relationship Id="rId12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3.svg"/><Relationship Id="rId5" Type="http://schemas.openxmlformats.org/officeDocument/2006/relationships/image" Target="../media/image30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10.sv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6.svg"/><Relationship Id="rId7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0.svg"/><Relationship Id="rId10" Type="http://schemas.openxmlformats.org/officeDocument/2006/relationships/image" Target="../media/image53.svg"/><Relationship Id="rId4" Type="http://schemas.openxmlformats.org/officeDocument/2006/relationships/image" Target="../media/image9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3738">
            <a:off x="5504206" y="6554663"/>
            <a:ext cx="7285492" cy="14570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7725">
            <a:off x="4019514" y="3326278"/>
            <a:ext cx="10254876" cy="32442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24723" y="3418999"/>
            <a:ext cx="9244458" cy="233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0000" dirty="0" err="1">
                <a:solidFill>
                  <a:srgbClr val="000000"/>
                </a:solidFill>
                <a:latin typeface="THEAlien" panose="02020503020101020101" pitchFamily="18" charset="-127"/>
                <a:ea typeface="THEAlien" panose="02020503020101020101" pitchFamily="18" charset="-127"/>
                <a:cs typeface="THEAlien" panose="02020503020101020101" pitchFamily="18" charset="-127"/>
              </a:rPr>
              <a:t>꽃친체인져스</a:t>
            </a:r>
            <a:endParaRPr lang="en-US" sz="10000" dirty="0">
              <a:solidFill>
                <a:srgbClr val="000000"/>
              </a:solidFill>
              <a:latin typeface="THEAlien" panose="02020503020101020101" pitchFamily="18" charset="-127"/>
              <a:ea typeface="THEAlien" panose="02020503020101020101" pitchFamily="18" charset="-127"/>
              <a:cs typeface="THEAlien" panose="02020503020101020101" pitchFamily="18" charset="-127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84657">
            <a:off x="3627756" y="1869066"/>
            <a:ext cx="541332" cy="5196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0983">
            <a:off x="691221" y="6297296"/>
            <a:ext cx="1748898" cy="21998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59206">
            <a:off x="2754259" y="4340976"/>
            <a:ext cx="662036" cy="11220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86684" y="8801590"/>
            <a:ext cx="758759" cy="8379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810274">
            <a:off x="15575808" y="739774"/>
            <a:ext cx="1675438" cy="21074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483644">
            <a:off x="2484938" y="8905629"/>
            <a:ext cx="509049" cy="4886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22455">
            <a:off x="887331" y="3945578"/>
            <a:ext cx="509049" cy="4886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43703">
            <a:off x="7393027" y="2454017"/>
            <a:ext cx="437368" cy="4198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51397">
            <a:off x="9208285" y="507545"/>
            <a:ext cx="319992" cy="3071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019461">
            <a:off x="13288030" y="1319249"/>
            <a:ext cx="516571" cy="4959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3107">
            <a:off x="16927791" y="5017806"/>
            <a:ext cx="513645" cy="4931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756806">
            <a:off x="15020060" y="9178423"/>
            <a:ext cx="424393" cy="4074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5872">
            <a:off x="14407882" y="6383025"/>
            <a:ext cx="424393" cy="4074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756806">
            <a:off x="4802333" y="6847344"/>
            <a:ext cx="424393" cy="4074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45741">
            <a:off x="12100836" y="8176526"/>
            <a:ext cx="511678" cy="86725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00043">
            <a:off x="11671035" y="347808"/>
            <a:ext cx="567418" cy="6266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154087">
            <a:off x="15305381" y="3449328"/>
            <a:ext cx="489149" cy="82906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69974">
            <a:off x="6165299" y="822791"/>
            <a:ext cx="530353" cy="89890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39255">
            <a:off x="8938249" y="9486280"/>
            <a:ext cx="554415" cy="53223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93431">
            <a:off x="1252195" y="916550"/>
            <a:ext cx="826577" cy="118513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011406">
            <a:off x="10044564" y="1829281"/>
            <a:ext cx="716911" cy="10279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419102">
            <a:off x="16011837" y="6705132"/>
            <a:ext cx="927423" cy="1329729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5535298" y="6884149"/>
            <a:ext cx="7223308" cy="59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-71">
                <a:solidFill>
                  <a:srgbClr val="000000"/>
                </a:solidFill>
                <a:ea typeface="Arita Dotum Bold"/>
              </a:rPr>
              <a:t>변홍준, 손대융, 최서진, 허지은, 이예지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52589">
            <a:off x="17259813" y="512069"/>
            <a:ext cx="516571" cy="495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83107">
            <a:off x="462893" y="9327692"/>
            <a:ext cx="513645" cy="493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154087">
            <a:off x="17073626" y="9159709"/>
            <a:ext cx="489149" cy="82906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74366" y="4276739"/>
            <a:ext cx="16539268" cy="1552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00000"/>
                </a:solidFill>
                <a:latin typeface="210 키위바나나 R"/>
              </a:rPr>
              <a:t>"</a:t>
            </a:r>
            <a:r>
              <a:rPr lang="en-US" sz="9000" dirty="0" err="1">
                <a:solidFill>
                  <a:srgbClr val="000000"/>
                </a:solidFill>
                <a:latin typeface="210 키위바나나 R"/>
              </a:rPr>
              <a:t>이런</a:t>
            </a:r>
            <a:r>
              <a:rPr lang="en-US" sz="9000" dirty="0">
                <a:solidFill>
                  <a:srgbClr val="000000"/>
                </a:solidFill>
                <a:latin typeface="210 키위바나나 R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210 키위바나나 R"/>
              </a:rPr>
              <a:t>것들이</a:t>
            </a:r>
            <a:r>
              <a:rPr lang="en-US" sz="9000" dirty="0">
                <a:solidFill>
                  <a:srgbClr val="000000"/>
                </a:solidFill>
                <a:latin typeface="210 키위바나나 R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210 키위바나나 R"/>
              </a:rPr>
              <a:t>체인지메이킹에</a:t>
            </a:r>
            <a:r>
              <a:rPr lang="en-US" sz="9000" dirty="0">
                <a:solidFill>
                  <a:srgbClr val="000000"/>
                </a:solidFill>
                <a:latin typeface="210 키위바나나 R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210 키위바나나 R"/>
              </a:rPr>
              <a:t>어울리는</a:t>
            </a:r>
            <a:r>
              <a:rPr lang="en-US" sz="9000" dirty="0">
                <a:solidFill>
                  <a:srgbClr val="000000"/>
                </a:solidFill>
                <a:latin typeface="210 키위바나나 R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210 키위바나나 R"/>
              </a:rPr>
              <a:t>주제일까</a:t>
            </a:r>
            <a:r>
              <a:rPr lang="en-US" sz="9000" dirty="0">
                <a:solidFill>
                  <a:srgbClr val="000000"/>
                </a:solidFill>
                <a:latin typeface="210 키위바나나 R"/>
              </a:rPr>
              <a:t>?"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9716" y="276953"/>
            <a:ext cx="10839693" cy="86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0"/>
              </a:lnSpc>
            </a:pPr>
            <a:r>
              <a:rPr lang="en-US" sz="4964">
                <a:solidFill>
                  <a:srgbClr val="000000"/>
                </a:solidFill>
                <a:latin typeface="Arita Dotum Bold"/>
              </a:rPr>
              <a:t>2. 워크숍1 : 관심사 찾기 - 7/13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52589">
            <a:off x="17259813" y="512069"/>
            <a:ext cx="516571" cy="495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83107">
            <a:off x="462893" y="9327692"/>
            <a:ext cx="513645" cy="493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154087">
            <a:off x="17073626" y="9159709"/>
            <a:ext cx="489149" cy="8290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13652" y="1453347"/>
            <a:ext cx="11445331" cy="45198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974317" flipH="1">
            <a:off x="2229916" y="2127701"/>
            <a:ext cx="2323841" cy="138585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0731" y="3269080"/>
            <a:ext cx="3473513" cy="845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3600" dirty="0" err="1">
                <a:solidFill>
                  <a:srgbClr val="000000"/>
                </a:solidFill>
                <a:latin typeface="ImcreSoojin OTF" pitchFamily="2" charset="-127"/>
                <a:ea typeface="ImcreSoojin OTF" pitchFamily="2" charset="-127"/>
              </a:rPr>
              <a:t>멘토</a:t>
            </a:r>
            <a:r>
              <a:rPr lang="en-US" sz="3600" dirty="0">
                <a:solidFill>
                  <a:srgbClr val="000000"/>
                </a:solidFill>
                <a:latin typeface="ImcreSoojin OTF" pitchFamily="2" charset="-127"/>
                <a:ea typeface="ImcreSoojin OTF" pitchFamily="2" charset="-127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ImcreSoojin OTF" pitchFamily="2" charset="-127"/>
                <a:ea typeface="ImcreSoojin OTF" pitchFamily="2" charset="-127"/>
              </a:rPr>
              <a:t>하늬커</a:t>
            </a:r>
            <a:r>
              <a:rPr lang="en-US" sz="3600" dirty="0">
                <a:solidFill>
                  <a:srgbClr val="000000"/>
                </a:solidFill>
                <a:latin typeface="ImcreSoojin OTF" pitchFamily="2" charset="-127"/>
                <a:ea typeface="ImcreSoojin OTF" pitchFamily="2" charset="-127"/>
              </a:rPr>
              <a:t>!!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447956">
            <a:off x="4609164" y="1733451"/>
            <a:ext cx="2805620" cy="21743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19716" y="167334"/>
            <a:ext cx="10839693" cy="86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0"/>
              </a:lnSpc>
            </a:pPr>
            <a:r>
              <a:rPr lang="en-US" sz="4964">
                <a:solidFill>
                  <a:srgbClr val="000000"/>
                </a:solidFill>
                <a:latin typeface="Arita Dotum Bold"/>
              </a:rPr>
              <a:t>3. 멘토링1 - 7/15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00175" y="7486650"/>
            <a:ext cx="15600327" cy="2087592"/>
            <a:chOff x="0" y="0"/>
            <a:chExt cx="5277148" cy="7061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77148" cy="706173"/>
            </a:xfrm>
            <a:custGeom>
              <a:avLst/>
              <a:gdLst/>
              <a:ahLst/>
              <a:cxnLst/>
              <a:rect l="l" t="t" r="r" b="b"/>
              <a:pathLst>
                <a:path w="5277148" h="706173">
                  <a:moveTo>
                    <a:pt x="0" y="0"/>
                  </a:moveTo>
                  <a:lnTo>
                    <a:pt x="5277148" y="0"/>
                  </a:lnTo>
                  <a:lnTo>
                    <a:pt x="5277148" y="706173"/>
                  </a:lnTo>
                  <a:lnTo>
                    <a:pt x="0" y="706173"/>
                  </a:ln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568852" y="7775257"/>
            <a:ext cx="15150296" cy="154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Nanum Square Round Bold"/>
              </a:rPr>
              <a:t>'우리가 해결하고자 하는 문제 현상의 근본적인 원인을 찾는 것이 필요하다.'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Nanum Square Round Bold"/>
              </a:rPr>
              <a:t>'그러려면 주제와 실천이 섞여 있는 현 상황을 정돈하고 왜 그럴까?라는 질문을 여러 번 던져봐야 한다.' 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Nanum Square Round Bold"/>
              </a:rPr>
              <a:t>'자료 조사가 중요하다.' </a:t>
            </a:r>
          </a:p>
        </p:txBody>
      </p:sp>
      <p:sp>
        <p:nvSpPr>
          <p:cNvPr id="13" name="TextBox 13"/>
          <p:cNvSpPr txBox="1"/>
          <p:nvPr/>
        </p:nvSpPr>
        <p:spPr>
          <a:xfrm rot="-806202">
            <a:off x="409309" y="6993140"/>
            <a:ext cx="4047926" cy="89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9"/>
              </a:lnSpc>
            </a:pPr>
            <a:r>
              <a:rPr lang="en-US" sz="5242">
                <a:solidFill>
                  <a:srgbClr val="000000"/>
                </a:solidFill>
                <a:latin typeface="Open Sans Extra Bold"/>
              </a:rPr>
              <a:t>- comment -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52589">
            <a:off x="17259813" y="512069"/>
            <a:ext cx="516571" cy="495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83107">
            <a:off x="462893" y="9327692"/>
            <a:ext cx="513645" cy="493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154087">
            <a:off x="17073626" y="9159709"/>
            <a:ext cx="489149" cy="82906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19716" y="1343025"/>
            <a:ext cx="7313577" cy="5716617"/>
            <a:chOff x="0" y="0"/>
            <a:chExt cx="2473975" cy="19337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73975" cy="1933769"/>
            </a:xfrm>
            <a:custGeom>
              <a:avLst/>
              <a:gdLst/>
              <a:ahLst/>
              <a:cxnLst/>
              <a:rect l="l" t="t" r="r" b="b"/>
              <a:pathLst>
                <a:path w="2473975" h="1933769">
                  <a:moveTo>
                    <a:pt x="0" y="0"/>
                  </a:moveTo>
                  <a:lnTo>
                    <a:pt x="2473975" y="0"/>
                  </a:lnTo>
                  <a:lnTo>
                    <a:pt x="2473975" y="1933769"/>
                  </a:lnTo>
                  <a:lnTo>
                    <a:pt x="0" y="1933769"/>
                  </a:ln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1974" y="3668450"/>
            <a:ext cx="12276026" cy="66185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447956">
            <a:off x="16262427" y="6824911"/>
            <a:ext cx="1953314" cy="15138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925825">
            <a:off x="16175688" y="6699443"/>
            <a:ext cx="1953314" cy="15138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93850">
            <a:off x="13841400" y="4739787"/>
            <a:ext cx="3779058" cy="114316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92127" y="216013"/>
            <a:ext cx="10839693" cy="86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0"/>
              </a:lnSpc>
            </a:pPr>
            <a:r>
              <a:rPr lang="en-US" sz="4964">
                <a:solidFill>
                  <a:srgbClr val="000000"/>
                </a:solidFill>
                <a:latin typeface="Arita Dotum Bold"/>
              </a:rPr>
              <a:t>4. 워크숍2 - 7/20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9716" y="1631632"/>
            <a:ext cx="7199763" cy="515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문제현상/해결책을 분리! 해결책은 차근차근</a:t>
            </a: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주제 재설정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A6A6A6"/>
                </a:solidFill>
                <a:ea typeface="Nanum Square Round Bold"/>
              </a:rPr>
              <a:t>인터넷 에티켓 </a:t>
            </a:r>
            <a:r>
              <a:rPr lang="en-US" sz="2899">
                <a:solidFill>
                  <a:srgbClr val="000000"/>
                </a:solidFill>
                <a:latin typeface="Nanum Square Round Bold Bold"/>
              </a:rPr>
              <a:t>&gt; </a:t>
            </a:r>
            <a:r>
              <a:rPr lang="en-US" sz="2899" u="sng">
                <a:solidFill>
                  <a:srgbClr val="000000"/>
                </a:solidFill>
                <a:ea typeface="Nanum Square Round Bold Bold"/>
              </a:rPr>
              <a:t>스마트폰 중독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A6A6A6"/>
                </a:solidFill>
                <a:ea typeface="Nanum Square Round Bold"/>
              </a:rPr>
              <a:t>일상 속 환경 보호 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A6A6A6"/>
                </a:solidFill>
                <a:ea typeface="Nanum Square Round Bold"/>
              </a:rPr>
              <a:t>아동 돌봄 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A6A6A6"/>
                </a:solidFill>
                <a:ea typeface="Nanum Square Round Bold"/>
              </a:rPr>
              <a:t>바다쓰레기 줍기 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A6A6A6"/>
                </a:solidFill>
                <a:latin typeface="Nanum Square Round Bold"/>
              </a:rPr>
              <a:t>2인 1조 쓰레기 줍기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 u="sng">
                <a:solidFill>
                  <a:srgbClr val="000000"/>
                </a:solidFill>
                <a:latin typeface="Nanum Square Round Bold Bold"/>
              </a:rPr>
              <a:t>+ 유기견, 유기묘 문제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 u="sng">
                <a:solidFill>
                  <a:srgbClr val="000000"/>
                </a:solidFill>
                <a:latin typeface="Nanum Square Round Bold Bold"/>
              </a:rPr>
              <a:t>+ 코로나 블루 문제</a:t>
            </a:r>
            <a:r>
              <a:rPr lang="en-US" sz="2899">
                <a:solidFill>
                  <a:srgbClr val="000000"/>
                </a:solidFill>
                <a:latin typeface="Nanum Square Round Bold Bold"/>
              </a:rPr>
              <a:t> </a:t>
            </a:r>
          </a:p>
          <a:p>
            <a:pPr marL="626107" lvl="1" indent="-313054">
              <a:lnSpc>
                <a:spcPts val="4059"/>
              </a:lnSpc>
              <a:spcBef>
                <a:spcPct val="0"/>
              </a:spcBef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이해관계자 지도 그리기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37082" y="1603057"/>
            <a:ext cx="2579607" cy="18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400" dirty="0" err="1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진행자</a:t>
            </a:r>
            <a:endParaRPr lang="en-US" sz="5400" dirty="0">
              <a:solidFill>
                <a:srgbClr val="000000"/>
              </a:solidFill>
              <a:latin typeface="DXADayStd Bold" panose="02020600000000000000" pitchFamily="18" charset="-127"/>
              <a:ea typeface="DXADayStd Bold" panose="02020600000000000000" pitchFamily="18" charset="-127"/>
            </a:endParaRPr>
          </a:p>
          <a:p>
            <a:pPr algn="ctr">
              <a:lnSpc>
                <a:spcPts val="7279"/>
              </a:lnSpc>
            </a:pPr>
            <a:r>
              <a:rPr lang="en-US" sz="5400" dirty="0" err="1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던</a:t>
            </a:r>
            <a:r>
              <a:rPr lang="en-US" sz="5400" dirty="0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52589">
            <a:off x="17259813" y="512069"/>
            <a:ext cx="516571" cy="495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83107">
            <a:off x="462893" y="9327692"/>
            <a:ext cx="513645" cy="493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154087">
            <a:off x="17073626" y="9159709"/>
            <a:ext cx="489149" cy="82906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78514" y="1647825"/>
            <a:ext cx="6913527" cy="4773642"/>
            <a:chOff x="0" y="0"/>
            <a:chExt cx="2338650" cy="16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38650" cy="1614788"/>
            </a:xfrm>
            <a:custGeom>
              <a:avLst/>
              <a:gdLst/>
              <a:ahLst/>
              <a:cxnLst/>
              <a:rect l="l" t="t" r="r" b="b"/>
              <a:pathLst>
                <a:path w="2338650" h="1614788">
                  <a:moveTo>
                    <a:pt x="0" y="0"/>
                  </a:moveTo>
                  <a:lnTo>
                    <a:pt x="2338650" y="0"/>
                  </a:lnTo>
                  <a:lnTo>
                    <a:pt x="2338650" y="1614788"/>
                  </a:lnTo>
                  <a:lnTo>
                    <a:pt x="0" y="1614788"/>
                  </a:ln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610818" y="1647825"/>
            <a:ext cx="8166078" cy="4773642"/>
            <a:chOff x="0" y="0"/>
            <a:chExt cx="2762352" cy="16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62353" cy="1614788"/>
            </a:xfrm>
            <a:custGeom>
              <a:avLst/>
              <a:gdLst/>
              <a:ahLst/>
              <a:cxnLst/>
              <a:rect l="l" t="t" r="r" b="b"/>
              <a:pathLst>
                <a:path w="2762353" h="1614788">
                  <a:moveTo>
                    <a:pt x="0" y="0"/>
                  </a:moveTo>
                  <a:lnTo>
                    <a:pt x="2762353" y="0"/>
                  </a:lnTo>
                  <a:lnTo>
                    <a:pt x="2762353" y="1614788"/>
                  </a:lnTo>
                  <a:lnTo>
                    <a:pt x="0" y="1614788"/>
                  </a:ln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4318176" y="4870510"/>
            <a:ext cx="690282" cy="1725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7580" y="6710846"/>
            <a:ext cx="5895675" cy="33163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72474" y="3674265"/>
            <a:ext cx="566126" cy="72076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92127" y="216013"/>
            <a:ext cx="10839693" cy="86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0"/>
              </a:lnSpc>
            </a:pPr>
            <a:r>
              <a:rPr lang="en-US" sz="4964">
                <a:solidFill>
                  <a:srgbClr val="000000"/>
                </a:solidFill>
                <a:latin typeface="Arita Dotum Bold"/>
              </a:rPr>
              <a:t>5. 조별 활동 - 8월 중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7498" y="1936432"/>
            <a:ext cx="4936358" cy="257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 u="sng">
                <a:solidFill>
                  <a:srgbClr val="000000"/>
                </a:solidFill>
                <a:latin typeface="Nanum Square Round Bold Bold"/>
              </a:rPr>
              <a:t>[5whys]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Nanum Square Round Bold"/>
              </a:rPr>
              <a:t>- 질문1 : 왜 그 문제가 일어났어?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Nanum Square Round Bold"/>
              </a:rPr>
              <a:t>   -&gt; 답1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Nanum Square Round Bold"/>
              </a:rPr>
              <a:t>- 질문2 : 그건 또 왜 일어났어?</a:t>
            </a:r>
          </a:p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Nanum Square Round Bold"/>
              </a:rPr>
              <a:t>   -&gt; 답2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20394" y="2868327"/>
            <a:ext cx="7287437" cy="257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ea typeface="Nanum Square Round Bold Bold"/>
              </a:rPr>
              <a:t>스마트폰 중독조 - 다른 취미가 없는 것이 문제다!</a:t>
            </a:r>
          </a:p>
          <a:p>
            <a:pPr>
              <a:lnSpc>
                <a:spcPts val="4059"/>
              </a:lnSpc>
            </a:pPr>
            <a:endParaRPr lang="en-US" sz="2899">
              <a:solidFill>
                <a:srgbClr val="000000"/>
              </a:solidFill>
              <a:ea typeface="Nanum Square Round Bold Bold"/>
            </a:endParaRP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ea typeface="Nanum Square Round Bold Bold"/>
              </a:rPr>
              <a:t>유기견 조 - 강아지들이 짖는 것이 문제다(?)</a:t>
            </a:r>
          </a:p>
          <a:p>
            <a:pPr>
              <a:lnSpc>
                <a:spcPts val="4059"/>
              </a:lnSpc>
            </a:pPr>
            <a:endParaRPr lang="en-US" sz="2899">
              <a:solidFill>
                <a:srgbClr val="000000"/>
              </a:solidFill>
              <a:ea typeface="Nanum Square Round Bold Bold"/>
            </a:endParaRPr>
          </a:p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ea typeface="Nanum Square Round Bold Bold"/>
              </a:rPr>
              <a:t>코로나블루 조 - 문제의식 공감 X -&gt; 해체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80416" y="5514975"/>
            <a:ext cx="5709723" cy="51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결론! 그 문제현상의 최종 원인은 이것!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39464" y="9172575"/>
            <a:ext cx="7622357" cy="71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114">
                <a:solidFill>
                  <a:srgbClr val="000000"/>
                </a:solidFill>
                <a:latin typeface="210 키위바나나 R"/>
              </a:rPr>
              <a:t>"자 친구야, 코로나 블루가 이래서 문제잖아, 그치?"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52589">
            <a:off x="17259813" y="512069"/>
            <a:ext cx="516571" cy="495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83107">
            <a:off x="462893" y="9327692"/>
            <a:ext cx="513645" cy="493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154087">
            <a:off x="17073626" y="9159709"/>
            <a:ext cx="489149" cy="82906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78514" y="1647825"/>
            <a:ext cx="4665627" cy="3267075"/>
            <a:chOff x="0" y="0"/>
            <a:chExt cx="1578249" cy="1105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8249" cy="1105159"/>
            </a:xfrm>
            <a:custGeom>
              <a:avLst/>
              <a:gdLst/>
              <a:ahLst/>
              <a:cxnLst/>
              <a:rect l="l" t="t" r="r" b="b"/>
              <a:pathLst>
                <a:path w="1578249" h="1105159">
                  <a:moveTo>
                    <a:pt x="0" y="0"/>
                  </a:moveTo>
                  <a:lnTo>
                    <a:pt x="1578249" y="0"/>
                  </a:lnTo>
                  <a:lnTo>
                    <a:pt x="1578249" y="1105159"/>
                  </a:lnTo>
                  <a:lnTo>
                    <a:pt x="0" y="1105159"/>
                  </a:ln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97456" y="1647825"/>
            <a:ext cx="10003046" cy="750228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2127" y="216013"/>
            <a:ext cx="10839693" cy="86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0"/>
              </a:lnSpc>
            </a:pPr>
            <a:r>
              <a:rPr lang="en-US" sz="4964">
                <a:solidFill>
                  <a:srgbClr val="000000"/>
                </a:solidFill>
                <a:latin typeface="Arita Dotum Bold"/>
              </a:rPr>
              <a:t>6. 하반기 조별 활동 - 3회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87498" y="1936432"/>
            <a:ext cx="3583375" cy="257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계속 되는 원인 탐구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자료 조사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토론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인터뷰 등</a:t>
            </a:r>
          </a:p>
          <a:p>
            <a:pPr marL="626107" lvl="1" indent="-313054">
              <a:lnSpc>
                <a:spcPts val="4059"/>
              </a:lnSpc>
              <a:spcBef>
                <a:spcPct val="0"/>
              </a:spcBef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솔루션 찾기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52589">
            <a:off x="17259813" y="512069"/>
            <a:ext cx="516571" cy="495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83107">
            <a:off x="462893" y="9327692"/>
            <a:ext cx="513645" cy="493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154087">
            <a:off x="17073626" y="9159709"/>
            <a:ext cx="489149" cy="82906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92127" y="1750342"/>
            <a:ext cx="8280257" cy="7166508"/>
            <a:chOff x="0" y="0"/>
            <a:chExt cx="1276912" cy="1105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6912" cy="1105159"/>
            </a:xfrm>
            <a:custGeom>
              <a:avLst/>
              <a:gdLst/>
              <a:ahLst/>
              <a:cxnLst/>
              <a:rect l="l" t="t" r="r" b="b"/>
              <a:pathLst>
                <a:path w="1276912" h="1105159">
                  <a:moveTo>
                    <a:pt x="0" y="0"/>
                  </a:moveTo>
                  <a:lnTo>
                    <a:pt x="1276912" y="0"/>
                  </a:lnTo>
                  <a:lnTo>
                    <a:pt x="1276912" y="1105159"/>
                  </a:lnTo>
                  <a:lnTo>
                    <a:pt x="0" y="1105159"/>
                  </a:ln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04576" y="1750342"/>
            <a:ext cx="8788947" cy="716650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2127" y="216013"/>
            <a:ext cx="10839693" cy="86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0"/>
              </a:lnSpc>
            </a:pPr>
            <a:r>
              <a:rPr lang="en-US" sz="4964">
                <a:solidFill>
                  <a:srgbClr val="000000"/>
                </a:solidFill>
                <a:latin typeface="Arita Dotum Bold"/>
              </a:rPr>
              <a:t>6. 하반기 조별 활동 - 3회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9716" y="1901971"/>
            <a:ext cx="7907238" cy="721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스멀스멀조 (스마트폰을 멀리하자)</a:t>
            </a:r>
          </a:p>
          <a:p>
            <a:pPr>
              <a:lnSpc>
                <a:spcPts val="4059"/>
              </a:lnSpc>
            </a:pPr>
            <a:endParaRPr lang="en-US" sz="2899">
              <a:solidFill>
                <a:srgbClr val="000000"/>
              </a:solidFill>
              <a:ea typeface="Nanum Square Round Bold"/>
            </a:endParaRP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대상: 대한민국 중학생 </a:t>
            </a: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문제상황:스마트폰 과의존</a:t>
            </a: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해결방법:스마트폰 이외의 다른 취미를 찾게 한다</a:t>
            </a: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솔루션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 u="sng">
                <a:solidFill>
                  <a:srgbClr val="000000"/>
                </a:solidFill>
                <a:latin typeface="Nanum Square Round Bold Bold"/>
              </a:rPr>
              <a:t>sns에 취미활동 추천 페이지를 만든다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친구초대 해서 다양한 활동 경험 시켜 주기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책 읽기 모임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Nanum Square Round Bold"/>
              </a:rPr>
              <a:t>diy 키트 추천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 u="sng">
                <a:solidFill>
                  <a:srgbClr val="000000"/>
                </a:solidFill>
                <a:ea typeface="Nanum Square Round Bold Bold"/>
              </a:rPr>
              <a:t>취미 컨설팅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폴더폰 챌린지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취미활동 지원해주기</a:t>
            </a:r>
          </a:p>
          <a:p>
            <a:pPr>
              <a:lnSpc>
                <a:spcPts val="4059"/>
              </a:lnSpc>
              <a:spcBef>
                <a:spcPct val="0"/>
              </a:spcBef>
            </a:pPr>
            <a:endParaRPr lang="en-US" sz="2899">
              <a:solidFill>
                <a:srgbClr val="000000"/>
              </a:solidFill>
              <a:ea typeface="Nanum Square Round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52589">
            <a:off x="17259813" y="512069"/>
            <a:ext cx="516571" cy="495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83107">
            <a:off x="462893" y="9327692"/>
            <a:ext cx="513645" cy="493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154087">
            <a:off x="17073626" y="9159709"/>
            <a:ext cx="489149" cy="82906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92127" y="1750342"/>
            <a:ext cx="7112308" cy="6586018"/>
            <a:chOff x="0" y="0"/>
            <a:chExt cx="1096800" cy="1015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6800" cy="1015640"/>
            </a:xfrm>
            <a:custGeom>
              <a:avLst/>
              <a:gdLst/>
              <a:ahLst/>
              <a:cxnLst/>
              <a:rect l="l" t="t" r="r" b="b"/>
              <a:pathLst>
                <a:path w="1096800" h="1015640">
                  <a:moveTo>
                    <a:pt x="0" y="0"/>
                  </a:moveTo>
                  <a:lnTo>
                    <a:pt x="1096800" y="0"/>
                  </a:lnTo>
                  <a:lnTo>
                    <a:pt x="1096800" y="1015640"/>
                  </a:lnTo>
                  <a:lnTo>
                    <a:pt x="0" y="1015640"/>
                  </a:ln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11783" y="1750342"/>
            <a:ext cx="9319017" cy="658601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2127" y="216013"/>
            <a:ext cx="10839693" cy="86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0"/>
              </a:lnSpc>
            </a:pPr>
            <a:r>
              <a:rPr lang="en-US" sz="4964">
                <a:solidFill>
                  <a:srgbClr val="000000"/>
                </a:solidFill>
                <a:latin typeface="Arita Dotum Bold"/>
              </a:rPr>
              <a:t>6. 하반기 조별 활동 - 3회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9716" y="1901971"/>
            <a:ext cx="6984720" cy="618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유하조 (유기하지마!)</a:t>
            </a:r>
          </a:p>
          <a:p>
            <a:pPr>
              <a:lnSpc>
                <a:spcPts val="4059"/>
              </a:lnSpc>
            </a:pPr>
            <a:endParaRPr lang="en-US" sz="2899">
              <a:solidFill>
                <a:srgbClr val="000000"/>
              </a:solidFill>
              <a:ea typeface="Nanum Square Round Bold"/>
            </a:endParaRP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대상: 유기견</a:t>
            </a: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문제상황: 입양률이 낮아서 보호소의 공간이 부족, 안락사를 당한다.</a:t>
            </a: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해결방법: 질병과 행동의 문제를 해결해서 입양률을 높이자</a:t>
            </a: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ea typeface="Nanum Square Round Bold"/>
              </a:rPr>
              <a:t>솔루션 : 유기견 보호소 봉사활동 &amp; SNS에 경험 공유</a:t>
            </a:r>
          </a:p>
          <a:p>
            <a:pPr>
              <a:lnSpc>
                <a:spcPts val="4059"/>
              </a:lnSpc>
            </a:pPr>
            <a:endParaRPr lang="en-US" sz="2899">
              <a:solidFill>
                <a:srgbClr val="000000"/>
              </a:solidFill>
              <a:ea typeface="Nanum Square Round Bold"/>
            </a:endParaRPr>
          </a:p>
          <a:p>
            <a:pPr>
              <a:lnSpc>
                <a:spcPts val="4059"/>
              </a:lnSpc>
            </a:pPr>
            <a:endParaRPr lang="en-US" sz="2899">
              <a:solidFill>
                <a:srgbClr val="000000"/>
              </a:solidFill>
              <a:ea typeface="Nanum Square Round Bold"/>
            </a:endParaRPr>
          </a:p>
          <a:p>
            <a:pPr>
              <a:lnSpc>
                <a:spcPts val="4059"/>
              </a:lnSpc>
              <a:spcBef>
                <a:spcPct val="0"/>
              </a:spcBef>
            </a:pPr>
            <a:endParaRPr lang="en-US" sz="2899">
              <a:solidFill>
                <a:srgbClr val="000000"/>
              </a:solidFill>
              <a:ea typeface="Nanum Square Round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52589">
            <a:off x="17259813" y="512069"/>
            <a:ext cx="516571" cy="495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83107">
            <a:off x="462893" y="9327692"/>
            <a:ext cx="513645" cy="493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154087">
            <a:off x="17073626" y="9159709"/>
            <a:ext cx="489149" cy="8290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8700" y="1831391"/>
            <a:ext cx="8813930" cy="662421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92127" y="216013"/>
            <a:ext cx="10839693" cy="86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0"/>
              </a:lnSpc>
            </a:pPr>
            <a:r>
              <a:rPr lang="en-US" sz="4964">
                <a:solidFill>
                  <a:srgbClr val="000000"/>
                </a:solidFill>
                <a:latin typeface="Arita Dotum Bold"/>
              </a:rPr>
              <a:t>7. 실행 &amp; 활동 종료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146992" y="1869592"/>
            <a:ext cx="7112308" cy="7704651"/>
            <a:chOff x="0" y="0"/>
            <a:chExt cx="1096800" cy="11881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96800" cy="1188146"/>
            </a:xfrm>
            <a:custGeom>
              <a:avLst/>
              <a:gdLst/>
              <a:ahLst/>
              <a:cxnLst/>
              <a:rect l="l" t="t" r="r" b="b"/>
              <a:pathLst>
                <a:path w="1096800" h="1188146">
                  <a:moveTo>
                    <a:pt x="0" y="0"/>
                  </a:moveTo>
                  <a:lnTo>
                    <a:pt x="1096800" y="0"/>
                  </a:lnTo>
                  <a:lnTo>
                    <a:pt x="1096800" y="1188146"/>
                  </a:lnTo>
                  <a:lnTo>
                    <a:pt x="0" y="1188146"/>
                  </a:ln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0274580" y="2021220"/>
            <a:ext cx="6984720" cy="8250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유하조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(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유기하지마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!)</a:t>
            </a:r>
          </a:p>
          <a:p>
            <a:pPr>
              <a:lnSpc>
                <a:spcPts val="4059"/>
              </a:lnSpc>
            </a:pP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봉사활동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1회 : 11/20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⚬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인천시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수의사회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유기동물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보호소</a:t>
            </a: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 marL="1252215" lvl="2" indent="-417405">
              <a:lnSpc>
                <a:spcPts val="4059"/>
              </a:lnSpc>
              <a:buFont typeface="Arial"/>
              <a:buChar char="⚬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유기견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생활공간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청소</a:t>
            </a: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 marL="1252215" lvl="2" indent="-417405">
              <a:lnSpc>
                <a:spcPts val="4059"/>
              </a:lnSpc>
              <a:buFont typeface="Arial"/>
              <a:buChar char="⚬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유기견과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놀아주기</a:t>
            </a: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우리가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만든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/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경험한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변화</a:t>
            </a: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 marL="1252215" lvl="2" indent="-417405">
              <a:lnSpc>
                <a:spcPts val="4059"/>
              </a:lnSpc>
              <a:buFont typeface="Arial"/>
              <a:buChar char="⚬"/>
            </a:pPr>
            <a:r>
              <a:rPr lang="en-US" sz="2899" dirty="0">
                <a:solidFill>
                  <a:srgbClr val="000000"/>
                </a:solidFill>
                <a:latin typeface="Nanum Square Round Bold"/>
              </a:rPr>
              <a:t>1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번의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봉사활동이었지만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조금이라도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청결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(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위생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,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건강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)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과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정서에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도움이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되지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않았을까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?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⚬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다음에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더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쉽게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봉사활동에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접근할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수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있을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것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같다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.</a:t>
            </a:r>
          </a:p>
          <a:p>
            <a:pPr marL="1252215" lvl="2" indent="-417405">
              <a:lnSpc>
                <a:spcPts val="4059"/>
              </a:lnSpc>
              <a:buFont typeface="Arial"/>
              <a:buChar char="⚬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유기견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문제에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대한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마음이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더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열정적으로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변했다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.</a:t>
            </a:r>
          </a:p>
          <a:p>
            <a:pPr>
              <a:lnSpc>
                <a:spcPts val="4059"/>
              </a:lnSpc>
            </a:pP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000000"/>
              </a:solidFill>
              <a:ea typeface="Nanum Square Round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52589">
            <a:off x="17259813" y="512069"/>
            <a:ext cx="516571" cy="495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83107">
            <a:off x="462893" y="9327692"/>
            <a:ext cx="513645" cy="493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154087">
            <a:off x="17073626" y="9159709"/>
            <a:ext cx="489149" cy="82906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813492" y="1869592"/>
            <a:ext cx="8445808" cy="8020593"/>
            <a:chOff x="0" y="0"/>
            <a:chExt cx="1302442" cy="12368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02442" cy="1236868"/>
            </a:xfrm>
            <a:custGeom>
              <a:avLst/>
              <a:gdLst/>
              <a:ahLst/>
              <a:cxnLst/>
              <a:rect l="l" t="t" r="r" b="b"/>
              <a:pathLst>
                <a:path w="1302442" h="1236868">
                  <a:moveTo>
                    <a:pt x="0" y="0"/>
                  </a:moveTo>
                  <a:lnTo>
                    <a:pt x="1302442" y="0"/>
                  </a:lnTo>
                  <a:lnTo>
                    <a:pt x="1302442" y="1236868"/>
                  </a:lnTo>
                  <a:lnTo>
                    <a:pt x="0" y="1236868"/>
                  </a:ln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9716" y="1869592"/>
            <a:ext cx="7643710" cy="658601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2127" y="216013"/>
            <a:ext cx="10839693" cy="86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0"/>
              </a:lnSpc>
            </a:pPr>
            <a:r>
              <a:rPr lang="en-US" sz="4964">
                <a:solidFill>
                  <a:srgbClr val="000000"/>
                </a:solidFill>
                <a:latin typeface="Arita Dotum Bold"/>
              </a:rPr>
              <a:t>7. 실행 &amp; 활동 종료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2021220"/>
            <a:ext cx="7856502" cy="8623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스멀스멀조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(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스마트폰을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멀리하자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)</a:t>
            </a:r>
          </a:p>
          <a:p>
            <a:pPr>
              <a:lnSpc>
                <a:spcPts val="2940"/>
              </a:lnSpc>
            </a:pP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활동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종료</a:t>
            </a: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취미활동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컨설팅을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계획했지만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대상을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섭외하고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미팅을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진행하기에는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이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문제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해결에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그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정도의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의욕을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가진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멤버가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없다는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것을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깨닫게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됨</a:t>
            </a: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 marL="1252215" lvl="2" indent="-417405">
              <a:lnSpc>
                <a:spcPts val="405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우리가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이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과정에서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배운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것을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잘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정리하는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것으로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마무리하자는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결론</a:t>
            </a: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우리가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만든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/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경험한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변화</a:t>
            </a: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 marL="1252215" lvl="2" indent="-417405">
              <a:lnSpc>
                <a:spcPts val="4059"/>
              </a:lnSpc>
              <a:buFont typeface="Arial"/>
              <a:buChar char="⚬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내가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바로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스마트폰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중독이구나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깨달음</a:t>
            </a: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 marL="1252215" lvl="2" indent="-417405">
              <a:lnSpc>
                <a:spcPts val="4059"/>
              </a:lnSpc>
              <a:buFont typeface="Arial"/>
              <a:buChar char="⚬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자료조사가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너무나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중요하다</a:t>
            </a: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 marL="1252215" lvl="2" indent="-417405">
              <a:lnSpc>
                <a:spcPts val="4059"/>
              </a:lnSpc>
              <a:buFont typeface="Arial"/>
              <a:buChar char="⚬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너무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오래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끌면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열정이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사라진다</a:t>
            </a: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 marL="1252215" lvl="2" indent="-417405">
              <a:lnSpc>
                <a:spcPts val="4059"/>
              </a:lnSpc>
              <a:buFont typeface="Arial"/>
              <a:buChar char="⚬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스마트폰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중독은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일상을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망친다</a:t>
            </a: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 marL="1252215" lvl="2" indent="-417405">
              <a:lnSpc>
                <a:spcPts val="4059"/>
              </a:lnSpc>
              <a:buFont typeface="Arial"/>
              <a:buChar char="⚬"/>
            </a:pP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스마트폰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사용이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꼭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나쁜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것만은</a:t>
            </a:r>
            <a:r>
              <a:rPr lang="en-US" sz="2899" dirty="0">
                <a:solidFill>
                  <a:srgbClr val="000000"/>
                </a:solidFill>
                <a:ea typeface="Nanum Square Round Bold"/>
              </a:rPr>
              <a:t> </a:t>
            </a:r>
            <a:r>
              <a:rPr lang="en-US" sz="2899" dirty="0" err="1">
                <a:solidFill>
                  <a:srgbClr val="000000"/>
                </a:solidFill>
                <a:ea typeface="Nanum Square Round Bold"/>
              </a:rPr>
              <a:t>아니다</a:t>
            </a: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>
              <a:lnSpc>
                <a:spcPts val="4059"/>
              </a:lnSpc>
            </a:pPr>
            <a:endParaRPr lang="en-US" sz="2899" dirty="0">
              <a:solidFill>
                <a:srgbClr val="000000"/>
              </a:solidFill>
              <a:ea typeface="Nanum Square Round Bold"/>
            </a:endParaRPr>
          </a:p>
          <a:p>
            <a:pPr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000000"/>
              </a:solidFill>
              <a:ea typeface="Nanum Square Round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2028"/>
          <a:stretch>
            <a:fillRect/>
          </a:stretch>
        </p:blipFill>
        <p:spPr>
          <a:xfrm>
            <a:off x="1329255" y="2991606"/>
            <a:ext cx="7216849" cy="32480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2028"/>
          <a:stretch>
            <a:fillRect/>
          </a:stretch>
        </p:blipFill>
        <p:spPr>
          <a:xfrm>
            <a:off x="10042451" y="2991606"/>
            <a:ext cx="7216849" cy="324802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2752886"/>
            <a:ext cx="1304854" cy="1417509"/>
            <a:chOff x="0" y="0"/>
            <a:chExt cx="1739805" cy="189001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902287">
              <a:off x="25832" y="189947"/>
              <a:ext cx="1688141" cy="151011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681" t="19957" r="25654" b="19187"/>
            <a:stretch>
              <a:fillRect/>
            </a:stretch>
          </p:blipFill>
          <p:spPr>
            <a:xfrm rot="489684">
              <a:off x="281606" y="311797"/>
              <a:ext cx="1033513" cy="1266417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02287">
            <a:off x="9715001" y="2895346"/>
            <a:ext cx="1266106" cy="1132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62007">
            <a:off x="878474" y="467101"/>
            <a:ext cx="5865982" cy="185578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32764" y="726587"/>
            <a:ext cx="5157402" cy="96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1"/>
              </a:lnSpc>
              <a:spcBef>
                <a:spcPct val="0"/>
              </a:spcBef>
            </a:pPr>
            <a:r>
              <a:rPr lang="en-US" sz="5686" dirty="0" err="1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우리가</a:t>
            </a:r>
            <a:r>
              <a:rPr lang="en-US" sz="5686" dirty="0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 </a:t>
            </a:r>
            <a:r>
              <a:rPr lang="en-US" sz="5686" dirty="0" err="1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바라는</a:t>
            </a:r>
            <a:r>
              <a:rPr lang="en-US" sz="5686" dirty="0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 </a:t>
            </a:r>
            <a:r>
              <a:rPr lang="en-US" sz="5686" dirty="0" err="1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변화</a:t>
            </a:r>
            <a:endParaRPr lang="en-US" sz="5686" dirty="0">
              <a:solidFill>
                <a:srgbClr val="000000"/>
              </a:solidFill>
              <a:latin typeface="DXADayStd Bold" panose="02020600000000000000" pitchFamily="18" charset="-127"/>
              <a:ea typeface="DXADayStd Bold" panose="02020600000000000000" pitchFamily="18" charset="-127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37957">
            <a:off x="293093" y="705194"/>
            <a:ext cx="905143" cy="7784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359667" flipV="1">
            <a:off x="6436176" y="1449614"/>
            <a:ext cx="905143" cy="7784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66766" y="2799545"/>
            <a:ext cx="1324190" cy="132419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871089" y="3814403"/>
            <a:ext cx="5853654" cy="2153660"/>
            <a:chOff x="0" y="0"/>
            <a:chExt cx="7804872" cy="287154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57150"/>
              <a:ext cx="7804872" cy="606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785"/>
                </a:lnSpc>
                <a:spcBef>
                  <a:spcPct val="0"/>
                </a:spcBef>
              </a:pPr>
              <a:r>
                <a:rPr lang="en-US" sz="2703" spc="81">
                  <a:solidFill>
                    <a:srgbClr val="000000"/>
                  </a:solidFill>
                  <a:ea typeface="Arita Dotum Bold"/>
                </a:rPr>
                <a:t>우리의 변화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64606"/>
              <a:ext cx="7804872" cy="21069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154"/>
                </a:lnSpc>
                <a:spcBef>
                  <a:spcPct val="0"/>
                </a:spcBef>
              </a:pPr>
              <a:r>
                <a:rPr lang="en-US" sz="2253">
                  <a:solidFill>
                    <a:srgbClr val="000000"/>
                  </a:solidFill>
                  <a:ea typeface="Nanum Gothic Regular"/>
                </a:rPr>
                <a:t>어른들이 만들어 준 계획보다 허술하거나 심지어 실패할 수도 있겠지만, </a:t>
              </a:r>
              <a:r>
                <a:rPr lang="en-US" sz="2253">
                  <a:solidFill>
                    <a:srgbClr val="000000"/>
                  </a:solidFill>
                  <a:latin typeface="Nanum Gothic Regular Bold"/>
                </a:rPr>
                <a:t>'내가 스스로 사회에 관심을 가지고 작은 일부터 점차 바꾸어 나간다'</a:t>
              </a:r>
              <a:r>
                <a:rPr lang="en-US" sz="2253">
                  <a:solidFill>
                    <a:srgbClr val="000000"/>
                  </a:solidFill>
                  <a:ea typeface="Nanum Gothic Regular"/>
                </a:rPr>
                <a:t>라는 감각을 배우게 될 것이다.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990956" y="3814403"/>
            <a:ext cx="5701254" cy="2550706"/>
            <a:chOff x="0" y="0"/>
            <a:chExt cx="7601672" cy="340094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57150"/>
              <a:ext cx="7601672" cy="606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785"/>
                </a:lnSpc>
                <a:spcBef>
                  <a:spcPct val="0"/>
                </a:spcBef>
              </a:pPr>
              <a:r>
                <a:rPr lang="en-US" sz="2703" spc="81">
                  <a:solidFill>
                    <a:srgbClr val="000000"/>
                  </a:solidFill>
                  <a:ea typeface="Arita Dotum Bold"/>
                </a:rPr>
                <a:t>우리가 만들 변화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764606"/>
              <a:ext cx="7601672" cy="21069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154"/>
                </a:lnSpc>
                <a:spcBef>
                  <a:spcPct val="0"/>
                </a:spcBef>
              </a:pPr>
              <a:r>
                <a:rPr lang="en-US" sz="2253">
                  <a:solidFill>
                    <a:srgbClr val="000000"/>
                  </a:solidFill>
                  <a:ea typeface="Nanum Gothic Regular"/>
                </a:rPr>
                <a:t>아직도 많은 청소년들은 봉사활동을 억지로 하는 것으로 생각한다. 우리의 작은 사례가 </a:t>
              </a:r>
              <a:r>
                <a:rPr lang="en-US" sz="2253">
                  <a:solidFill>
                    <a:srgbClr val="000000"/>
                  </a:solidFill>
                  <a:latin typeface="Nanum Gothic Regular Bold"/>
                </a:rPr>
                <a:t>'공익활동은 자발적이고 재미있게 할 수 있는 것'이라는 인식</a:t>
              </a:r>
              <a:r>
                <a:rPr lang="en-US" sz="2253">
                  <a:solidFill>
                    <a:srgbClr val="000000"/>
                  </a:solidFill>
                  <a:ea typeface="Nanum Gothic Regular"/>
                </a:rPr>
                <a:t>을 조금이라도 확산할 수 있으면 좋겠다.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390166" y="7248539"/>
            <a:ext cx="6435193" cy="1552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ea typeface="210 키위바나나 R"/>
              </a:rPr>
              <a:t>얼마나 달성했을까?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44331">
            <a:off x="1383104" y="2084803"/>
            <a:ext cx="5107451" cy="16158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59285">
            <a:off x="8206375" y="828695"/>
            <a:ext cx="9746774" cy="7974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47116" y="1266710"/>
            <a:ext cx="9065292" cy="7680775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001538" y="2026754"/>
            <a:ext cx="7686028" cy="5578514"/>
            <a:chOff x="0" y="0"/>
            <a:chExt cx="2899410" cy="2104390"/>
          </a:xfrm>
        </p:grpSpPr>
        <p:sp>
          <p:nvSpPr>
            <p:cNvPr id="6" name="Freeform 6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252589">
            <a:off x="17613077" y="943068"/>
            <a:ext cx="674254" cy="6472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383107">
            <a:off x="8007433" y="8812709"/>
            <a:ext cx="670435" cy="64361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02635" y="2206874"/>
            <a:ext cx="4938845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 spc="-344" dirty="0" err="1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꽃다운친구들</a:t>
            </a:r>
            <a:endParaRPr lang="en-US" sz="8000" spc="-344" dirty="0">
              <a:solidFill>
                <a:srgbClr val="000000"/>
              </a:solidFill>
              <a:latin typeface="DXADayStd Bold" panose="02020600000000000000" pitchFamily="18" charset="-127"/>
              <a:ea typeface="DXADayStd Bold" panose="02020600000000000000" pitchFamily="18" charset="-127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24934" y="4363066"/>
            <a:ext cx="6724552" cy="4572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Nanum Gothic Regular"/>
              </a:rPr>
              <a:t>16~18세 중학교와 고등학교 사이</a:t>
            </a:r>
            <a:r>
              <a:rPr lang="en-US" sz="1799">
                <a:solidFill>
                  <a:srgbClr val="000000"/>
                </a:solidFill>
                <a:latin typeface="Arimo"/>
              </a:rPr>
              <a:t> </a:t>
            </a:r>
          </a:p>
          <a:p>
            <a:pPr>
              <a:lnSpc>
                <a:spcPts val="3640"/>
              </a:lnSpc>
            </a:pPr>
            <a:r>
              <a:rPr lang="en-US" sz="1799">
                <a:solidFill>
                  <a:srgbClr val="000000"/>
                </a:solidFill>
                <a:latin typeface="Arimo"/>
              </a:rPr>
              <a:t>1년 간 학교다니기를 잠시 멈추고</a:t>
            </a:r>
          </a:p>
          <a:p>
            <a:pPr>
              <a:lnSpc>
                <a:spcPts val="3640"/>
              </a:lnSpc>
            </a:pPr>
            <a:r>
              <a:rPr lang="en-US" sz="1799">
                <a:solidFill>
                  <a:srgbClr val="000000"/>
                </a:solidFill>
                <a:ea typeface="Arimo"/>
              </a:rPr>
              <a:t>쉬며, 놀며, 세상 구경하며, 고민해보며,</a:t>
            </a:r>
          </a:p>
          <a:p>
            <a:pPr>
              <a:lnSpc>
                <a:spcPts val="3640"/>
              </a:lnSpc>
            </a:pPr>
            <a:r>
              <a:rPr lang="en-US" sz="1799">
                <a:solidFill>
                  <a:srgbClr val="000000"/>
                </a:solidFill>
                <a:ea typeface="Arimo"/>
              </a:rPr>
              <a:t>학업에 밀려 미처 발견하지 못했던 </a:t>
            </a:r>
          </a:p>
          <a:p>
            <a:pPr>
              <a:lnSpc>
                <a:spcPts val="3640"/>
              </a:lnSpc>
            </a:pPr>
            <a:r>
              <a:rPr lang="en-US" sz="1799">
                <a:solidFill>
                  <a:srgbClr val="000000"/>
                </a:solidFill>
                <a:ea typeface="Arimo"/>
              </a:rPr>
              <a:t>소중한 것들을 발견하고 돌보며</a:t>
            </a:r>
          </a:p>
          <a:p>
            <a:pPr>
              <a:lnSpc>
                <a:spcPts val="3640"/>
              </a:lnSpc>
            </a:pPr>
            <a:r>
              <a:rPr lang="en-US" sz="1799">
                <a:solidFill>
                  <a:srgbClr val="000000"/>
                </a:solidFill>
                <a:latin typeface="Arimo"/>
              </a:rPr>
              <a:t>1년의 방학, 갭이어를 보내는 </a:t>
            </a:r>
          </a:p>
          <a:p>
            <a:pPr>
              <a:lnSpc>
                <a:spcPts val="3640"/>
              </a:lnSpc>
            </a:pPr>
            <a:r>
              <a:rPr lang="en-US" sz="1799">
                <a:solidFill>
                  <a:srgbClr val="000000"/>
                </a:solidFill>
                <a:ea typeface="Arimo"/>
              </a:rPr>
              <a:t>청소년들의 모임입니다 :-)</a:t>
            </a:r>
          </a:p>
          <a:p>
            <a:pPr>
              <a:lnSpc>
                <a:spcPts val="3640"/>
              </a:lnSpc>
            </a:pPr>
            <a:endParaRPr lang="en-US" sz="1799">
              <a:solidFill>
                <a:srgbClr val="000000"/>
              </a:solidFill>
              <a:ea typeface="Arimo"/>
            </a:endParaRPr>
          </a:p>
          <a:p>
            <a:pPr>
              <a:lnSpc>
                <a:spcPts val="3640"/>
              </a:lnSpc>
            </a:pPr>
            <a:r>
              <a:rPr lang="en-US" sz="1799">
                <a:solidFill>
                  <a:srgbClr val="000000"/>
                </a:solidFill>
                <a:latin typeface="Arimo"/>
              </a:rPr>
              <a:t>(홈스쿨러도 있긴 합니당!)</a:t>
            </a:r>
          </a:p>
          <a:p>
            <a:pPr marL="0" lvl="0" indent="0">
              <a:lnSpc>
                <a:spcPts val="3640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860300" y="1324498"/>
            <a:ext cx="7580900" cy="7112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02287">
            <a:off x="8571398" y="983598"/>
            <a:ext cx="1457253" cy="1303579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550411" y="1852050"/>
            <a:ext cx="6200677" cy="6057158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62007">
            <a:off x="-827416" y="8685343"/>
            <a:ext cx="20474267" cy="64773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89462" y="1118076"/>
            <a:ext cx="2021125" cy="103462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87049" y="3402965"/>
            <a:ext cx="5829300" cy="1900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819"/>
              </a:lnSpc>
              <a:spcBef>
                <a:spcPct val="0"/>
              </a:spcBef>
            </a:pPr>
            <a:r>
              <a:rPr lang="en-US" sz="11299" dirty="0" err="1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감사합니다</a:t>
            </a:r>
            <a:endParaRPr lang="en-US" sz="11299" dirty="0">
              <a:solidFill>
                <a:srgbClr val="000000"/>
              </a:solidFill>
              <a:latin typeface="DXADayStd Bold" panose="02020600000000000000" pitchFamily="18" charset="-127"/>
              <a:ea typeface="DXADayStd Bold" panose="02020600000000000000" pitchFamily="18" charset="-12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6098" y="4395971"/>
            <a:ext cx="3933377" cy="4192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2522" y="4395971"/>
            <a:ext cx="3876937" cy="4192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0" y="4395971"/>
            <a:ext cx="4053895" cy="41928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8665" y="4395971"/>
            <a:ext cx="3536277" cy="41928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8665" y="730112"/>
            <a:ext cx="3536277" cy="319964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616521" y="296863"/>
            <a:ext cx="8932019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 dirty="0" err="1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꽃친</a:t>
            </a:r>
            <a:r>
              <a:rPr lang="en-US" sz="8000" dirty="0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체인져스</a:t>
            </a:r>
            <a:endParaRPr lang="en-US" sz="8000" dirty="0">
              <a:solidFill>
                <a:srgbClr val="000000"/>
              </a:solidFill>
              <a:latin typeface="DXADayStd Bold" panose="02020600000000000000" pitchFamily="18" charset="-127"/>
              <a:ea typeface="DXADayStd Bold" panose="02020600000000000000" pitchFamily="18" charset="-127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11144" y="1838443"/>
            <a:ext cx="11757521" cy="182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ea typeface="Nanum Gothic Regular"/>
              </a:rPr>
              <a:t>대면 봉사활동 불가능!! </a:t>
            </a:r>
          </a:p>
          <a:p>
            <a:pPr>
              <a:lnSpc>
                <a:spcPts val="3640"/>
              </a:lnSpc>
            </a:pPr>
            <a:endParaRPr lang="en-US" sz="2600">
              <a:solidFill>
                <a:srgbClr val="000000"/>
              </a:solidFill>
              <a:ea typeface="Nanum Gothic Regular"/>
            </a:endParaRPr>
          </a:p>
          <a:p>
            <a:pPr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ea typeface="Nanum Gothic Regular"/>
              </a:rPr>
              <a:t>우리가 사회를 위해 할 수 있는 게 뭐가 있을까?</a:t>
            </a:r>
          </a:p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ea typeface="Nanum Gothic Regular"/>
              </a:rPr>
              <a:t>틀에 박힌 봉사활동 말고 자발적으로 더 의미있게 할 수는 없을까?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4331">
            <a:off x="624704" y="7580432"/>
            <a:ext cx="2869013" cy="9076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4331">
            <a:off x="4891128" y="7580432"/>
            <a:ext cx="2869013" cy="9076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4331">
            <a:off x="9172606" y="7580432"/>
            <a:ext cx="2869013" cy="9076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4331">
            <a:off x="13597271" y="7580432"/>
            <a:ext cx="2869013" cy="9076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4331">
            <a:off x="13597271" y="7580432"/>
            <a:ext cx="2869013" cy="9076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4331">
            <a:off x="13597271" y="20325"/>
            <a:ext cx="2869013" cy="90765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28700" y="7701200"/>
            <a:ext cx="2010073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ea typeface="Nanum Myeongjo Bold"/>
              </a:rPr>
              <a:t>최서진(17)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95124" y="7701200"/>
            <a:ext cx="2010073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ea typeface="Nanum Myeongjo Bold"/>
              </a:rPr>
              <a:t>변홍준(16)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76602" y="7701200"/>
            <a:ext cx="2010073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ea typeface="Nanum Myeongjo Bold"/>
              </a:rPr>
              <a:t>손대융(17)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01267" y="7701200"/>
            <a:ext cx="2010073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ea typeface="Nanum Myeongjo Bold"/>
              </a:rPr>
              <a:t>허지은(18)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19958" y="141093"/>
            <a:ext cx="1772692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ea typeface="Nanum Myeongjo Bold"/>
              </a:rPr>
              <a:t>이예지(?)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9192" y="9006840"/>
            <a:ext cx="1920478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ea typeface="Nanum Myeongjo Bold"/>
              </a:rPr>
              <a:t>사람의 탈을 쓴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ea typeface="Nanum Myeongjo Bold"/>
              </a:rPr>
              <a:t>강아지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815117" y="9006840"/>
            <a:ext cx="182909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ea typeface="Nanum Myeongjo Bold"/>
              </a:rPr>
              <a:t>가오리춤 장인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966779" y="9006840"/>
            <a:ext cx="240833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ea typeface="Nanum Myeongjo Bold"/>
              </a:rPr>
              <a:t>촌철살인 미소천사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277445" y="9006840"/>
            <a:ext cx="2118717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ea typeface="Nanum Myeongjo Bold"/>
              </a:rPr>
              <a:t>그녀의 허당끼에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ea typeface="Nanum Myeongjo Bold"/>
              </a:rPr>
              <a:t>속으면 안됨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4251136" y="560814"/>
            <a:ext cx="4303451" cy="103811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3821" flipH="1">
            <a:off x="1390887" y="2150589"/>
            <a:ext cx="9585460" cy="19170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0590564" y="2811244"/>
            <a:ext cx="7704150" cy="46645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10382" y="1619319"/>
            <a:ext cx="4844147" cy="7048362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468224" y="2250591"/>
            <a:ext cx="3948829" cy="5603739"/>
            <a:chOff x="0" y="0"/>
            <a:chExt cx="3539490" cy="5022850"/>
          </a:xfrm>
        </p:grpSpPr>
        <p:sp>
          <p:nvSpPr>
            <p:cNvPr id="7" name="Freeform 7"/>
            <p:cNvSpPr/>
            <p:nvPr/>
          </p:nvSpPr>
          <p:spPr>
            <a:xfrm>
              <a:off x="-3810" y="0"/>
              <a:ext cx="3550920" cy="5024120"/>
            </a:xfrm>
            <a:custGeom>
              <a:avLst/>
              <a:gdLst/>
              <a:ahLst/>
              <a:cxnLst/>
              <a:rect l="l" t="t" r="r" b="b"/>
              <a:pathLst>
                <a:path w="3550920" h="5024120">
                  <a:moveTo>
                    <a:pt x="3539490" y="4999990"/>
                  </a:moveTo>
                  <a:lnTo>
                    <a:pt x="3464560" y="4999990"/>
                  </a:lnTo>
                  <a:lnTo>
                    <a:pt x="3406140" y="4969510"/>
                  </a:lnTo>
                  <a:lnTo>
                    <a:pt x="222250" y="4992370"/>
                  </a:lnTo>
                  <a:lnTo>
                    <a:pt x="163830" y="5022850"/>
                  </a:lnTo>
                  <a:lnTo>
                    <a:pt x="7620" y="5024120"/>
                  </a:lnTo>
                  <a:lnTo>
                    <a:pt x="7620" y="3315970"/>
                  </a:lnTo>
                  <a:cubicBezTo>
                    <a:pt x="7620" y="3315970"/>
                    <a:pt x="0" y="2907030"/>
                    <a:pt x="7620" y="2654300"/>
                  </a:cubicBezTo>
                  <a:cubicBezTo>
                    <a:pt x="15240" y="2401570"/>
                    <a:pt x="7620" y="2263140"/>
                    <a:pt x="7620" y="2263140"/>
                  </a:cubicBezTo>
                  <a:lnTo>
                    <a:pt x="6350" y="934720"/>
                  </a:lnTo>
                  <a:lnTo>
                    <a:pt x="5080" y="0"/>
                  </a:lnTo>
                  <a:lnTo>
                    <a:pt x="440690" y="0"/>
                  </a:lnTo>
                  <a:lnTo>
                    <a:pt x="528320" y="41910"/>
                  </a:lnTo>
                  <a:cubicBezTo>
                    <a:pt x="528320" y="41910"/>
                    <a:pt x="1480820" y="19050"/>
                    <a:pt x="1704340" y="38100"/>
                  </a:cubicBezTo>
                  <a:cubicBezTo>
                    <a:pt x="1927860" y="57150"/>
                    <a:pt x="3208020" y="41910"/>
                    <a:pt x="3208020" y="41910"/>
                  </a:cubicBezTo>
                  <a:lnTo>
                    <a:pt x="3260090" y="0"/>
                  </a:lnTo>
                  <a:lnTo>
                    <a:pt x="3539490" y="0"/>
                  </a:lnTo>
                  <a:lnTo>
                    <a:pt x="3539490" y="1129030"/>
                  </a:lnTo>
                  <a:cubicBezTo>
                    <a:pt x="3539490" y="1129030"/>
                    <a:pt x="3547110" y="2181860"/>
                    <a:pt x="3539490" y="2479040"/>
                  </a:cubicBezTo>
                  <a:cubicBezTo>
                    <a:pt x="3531870" y="2776220"/>
                    <a:pt x="3539490" y="3577590"/>
                    <a:pt x="3539490" y="3577590"/>
                  </a:cubicBezTo>
                  <a:cubicBezTo>
                    <a:pt x="3539490" y="3577590"/>
                    <a:pt x="3550920" y="3818890"/>
                    <a:pt x="3539490" y="3977640"/>
                  </a:cubicBezTo>
                  <a:cubicBezTo>
                    <a:pt x="3528060" y="4138930"/>
                    <a:pt x="3539490" y="4999990"/>
                    <a:pt x="3539490" y="4999990"/>
                  </a:cubicBez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084657">
            <a:off x="3468471" y="1680602"/>
            <a:ext cx="541332" cy="5196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810274">
            <a:off x="1020104" y="8204565"/>
            <a:ext cx="1675438" cy="21074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851397">
            <a:off x="10850024" y="2008572"/>
            <a:ext cx="319992" cy="3071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00043">
            <a:off x="10907350" y="8454140"/>
            <a:ext cx="567418" cy="6266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669974">
            <a:off x="7286577" y="612038"/>
            <a:ext cx="530353" cy="89890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483644">
            <a:off x="4148934" y="8357039"/>
            <a:ext cx="509049" cy="4886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839255">
            <a:off x="7718892" y="8992181"/>
            <a:ext cx="554415" cy="5322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419102">
            <a:off x="16795589" y="5492859"/>
            <a:ext cx="927423" cy="132972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653500" y="4205850"/>
            <a:ext cx="7060234" cy="333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ea typeface="Nanum Gothic Regular Bold"/>
              </a:rPr>
              <a:t>체인지메이커</a:t>
            </a:r>
            <a:r>
              <a:rPr lang="en-US" sz="2400" dirty="0">
                <a:solidFill>
                  <a:srgbClr val="000000"/>
                </a:solidFill>
                <a:ea typeface="Nanum Gothic Regular Bold"/>
              </a:rPr>
              <a:t> : </a:t>
            </a:r>
            <a:r>
              <a:rPr lang="en-US" sz="2400" dirty="0" err="1">
                <a:solidFill>
                  <a:srgbClr val="000000"/>
                </a:solidFill>
                <a:ea typeface="Nanum Gothic Regular"/>
              </a:rPr>
              <a:t>내</a:t>
            </a:r>
            <a:r>
              <a:rPr lang="en-US" sz="2400" dirty="0">
                <a:solidFill>
                  <a:srgbClr val="000000"/>
                </a:solidFill>
                <a:ea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Nanum Gothic Regular"/>
              </a:rPr>
              <a:t>주변의</a:t>
            </a:r>
            <a:r>
              <a:rPr lang="en-US" sz="2400" dirty="0">
                <a:solidFill>
                  <a:srgbClr val="000000"/>
                </a:solidFill>
                <a:ea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Nanum Gothic Regular"/>
              </a:rPr>
              <a:t>작은</a:t>
            </a:r>
            <a:r>
              <a:rPr lang="en-US" sz="2400" dirty="0">
                <a:solidFill>
                  <a:srgbClr val="000000"/>
                </a:solidFill>
                <a:ea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Nanum Gothic Regular"/>
              </a:rPr>
              <a:t>것에서부터</a:t>
            </a:r>
            <a:r>
              <a:rPr lang="en-US" sz="2400" dirty="0">
                <a:solidFill>
                  <a:srgbClr val="000000"/>
                </a:solidFill>
                <a:ea typeface="Nanum Gothic Regular"/>
              </a:rPr>
              <a:t> </a:t>
            </a:r>
          </a:p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ea typeface="Nanum Gothic Regular"/>
              </a:rPr>
              <a:t>스스로</a:t>
            </a:r>
            <a:r>
              <a:rPr lang="en-US" sz="2400" dirty="0">
                <a:solidFill>
                  <a:srgbClr val="000000"/>
                </a:solidFill>
                <a:ea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Nanum Gothic Regular"/>
              </a:rPr>
              <a:t>사회의</a:t>
            </a:r>
            <a:r>
              <a:rPr lang="en-US" sz="2400" dirty="0">
                <a:solidFill>
                  <a:srgbClr val="000000"/>
                </a:solidFill>
                <a:ea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Nanum Gothic Regular"/>
              </a:rPr>
              <a:t>변화를</a:t>
            </a:r>
            <a:r>
              <a:rPr lang="en-US" sz="2400" dirty="0">
                <a:solidFill>
                  <a:srgbClr val="000000"/>
                </a:solidFill>
                <a:ea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Nanum Gothic Regular"/>
              </a:rPr>
              <a:t>만들어내는</a:t>
            </a:r>
            <a:r>
              <a:rPr lang="en-US" sz="2400" dirty="0">
                <a:solidFill>
                  <a:srgbClr val="000000"/>
                </a:solidFill>
                <a:ea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Nanum Gothic Regular"/>
              </a:rPr>
              <a:t>사람들</a:t>
            </a:r>
            <a:endParaRPr lang="en-US" sz="2400" dirty="0">
              <a:solidFill>
                <a:srgbClr val="000000"/>
              </a:solidFill>
              <a:ea typeface="Nanum Gothic Regular"/>
            </a:endParaRP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ea typeface="Nanum Gothic Regular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ea typeface="Nanum Gothic Regular Bold"/>
              </a:rPr>
              <a:t>프로젝트</a:t>
            </a:r>
            <a:r>
              <a:rPr lang="en-US" sz="2400" dirty="0">
                <a:solidFill>
                  <a:srgbClr val="000000"/>
                </a:solidFill>
                <a:ea typeface="Nanum Gothic Regular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Nanum Gothic Regular Bold"/>
              </a:rPr>
              <a:t>목표</a:t>
            </a:r>
            <a:r>
              <a:rPr lang="en-US" sz="2400" dirty="0">
                <a:solidFill>
                  <a:srgbClr val="000000"/>
                </a:solidFill>
                <a:ea typeface="Nanum Gothic Regular Bold"/>
              </a:rPr>
              <a:t> :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청소년들도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주체적이고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의미있는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봉사활동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공익활동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)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을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할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수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있다는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사실을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꽃친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6기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친구들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(11명)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과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함께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경험한다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그리고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우리의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경험을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콘텐츠나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공유회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등으로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더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많은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친구들에게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적극적으로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알려서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다른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청소년들도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도전할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수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있게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anum Gothic Regular"/>
              </a:rPr>
              <a:t>한다</a:t>
            </a:r>
            <a:r>
              <a:rPr lang="en-US" sz="2400" dirty="0">
                <a:solidFill>
                  <a:srgbClr val="000000"/>
                </a:solidFill>
                <a:latin typeface="Nanum Gothic Regular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50261" y="2584450"/>
            <a:ext cx="8866712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err="1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렛츠</a:t>
            </a:r>
            <a:r>
              <a:rPr lang="en-US" sz="8000" dirty="0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비</a:t>
            </a:r>
            <a:r>
              <a:rPr lang="en-US" sz="8000" dirty="0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</a:rPr>
              <a:t>체인져스</a:t>
            </a:r>
            <a:endParaRPr lang="en-US" sz="8000" dirty="0">
              <a:solidFill>
                <a:srgbClr val="000000"/>
              </a:solidFill>
              <a:latin typeface="DXADayStd Bold" panose="02020600000000000000" pitchFamily="18" charset="-127"/>
              <a:ea typeface="DXADayStd Bold" panose="02020600000000000000" pitchFamily="18" charset="-12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395874" y="4135988"/>
            <a:ext cx="6319789" cy="3826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462">
            <a:off x="1580140" y="2994507"/>
            <a:ext cx="4164177" cy="60589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5784423" y="4135988"/>
            <a:ext cx="6319789" cy="38263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462">
            <a:off x="6968689" y="2994507"/>
            <a:ext cx="4164177" cy="60589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1172971" y="4110828"/>
            <a:ext cx="6319789" cy="3826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462">
            <a:off x="12357237" y="2969346"/>
            <a:ext cx="4164177" cy="60589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52589">
            <a:off x="11046612" y="2680649"/>
            <a:ext cx="516571" cy="4959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3107">
            <a:off x="12003300" y="8937345"/>
            <a:ext cx="513645" cy="49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154087">
            <a:off x="974625" y="4276046"/>
            <a:ext cx="489149" cy="82906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073282" y="4170984"/>
            <a:ext cx="2896939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ea typeface="Nanum Myeongjo Bold"/>
              </a:rPr>
              <a:t>체인져스가 준비하고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ea typeface="Nanum Myeongjo Bold"/>
              </a:rPr>
              <a:t>꽃치너들이 참여한다.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73282" y="5535290"/>
            <a:ext cx="2720727" cy="17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ea typeface="Nanum Square Round Bold"/>
              </a:rPr>
              <a:t>오리엔테이션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ea typeface="Nanum Square Round Bold"/>
              </a:rPr>
              <a:t>나의 관심사 찾기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ea typeface="Nanum Square Round Bold"/>
              </a:rPr>
              <a:t>팀 구성</a:t>
            </a:r>
          </a:p>
          <a:p>
            <a:pPr marL="539750" lvl="1" indent="-269875">
              <a:lnSpc>
                <a:spcPts val="3500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ea typeface="Nanum Square Round Bold"/>
              </a:rPr>
              <a:t>솔루션 세우기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93762" y="4180509"/>
            <a:ext cx="2896939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500">
                <a:solidFill>
                  <a:srgbClr val="000000"/>
                </a:solidFill>
                <a:ea typeface="Nanum Myeongjo Bold"/>
              </a:rPr>
              <a:t>꽃치너들의 활동을</a:t>
            </a:r>
          </a:p>
          <a:p>
            <a:pPr>
              <a:lnSpc>
                <a:spcPts val="3500"/>
              </a:lnSpc>
            </a:pPr>
            <a:r>
              <a:rPr lang="en-US" sz="2499">
                <a:solidFill>
                  <a:srgbClr val="000000"/>
                </a:solidFill>
                <a:ea typeface="Nanum Myeongjo Bold"/>
              </a:rPr>
              <a:t>체인져스가 확산한다.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893762" y="5535290"/>
            <a:ext cx="2878206" cy="17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ea typeface="Nanum Square Round Bold"/>
              </a:rPr>
              <a:t>단계별 진행방법 </a:t>
            </a:r>
            <a:r>
              <a:rPr lang="en-US" sz="2499">
                <a:solidFill>
                  <a:srgbClr val="000000"/>
                </a:solidFill>
                <a:ea typeface="Nanum Square Round Bold"/>
              </a:rPr>
              <a:t>영상업로드</a:t>
            </a:r>
          </a:p>
          <a:p>
            <a:pPr marL="539750" lvl="1" indent="-269875">
              <a:lnSpc>
                <a:spcPts val="3500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ea typeface="Nanum Square Round Bold"/>
              </a:rPr>
              <a:t>최종마무리 후   자료집제작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86481" y="4180509"/>
            <a:ext cx="2810173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500">
                <a:solidFill>
                  <a:srgbClr val="000000"/>
                </a:solidFill>
                <a:ea typeface="Nanum Myeongjo Bold"/>
              </a:rPr>
              <a:t>꽃치너들이 활동하고</a:t>
            </a:r>
          </a:p>
          <a:p>
            <a:pPr>
              <a:lnSpc>
                <a:spcPts val="3500"/>
              </a:lnSpc>
            </a:pPr>
            <a:r>
              <a:rPr lang="en-US" sz="2499">
                <a:solidFill>
                  <a:srgbClr val="000000"/>
                </a:solidFill>
                <a:ea typeface="Nanum Myeongjo Bold"/>
              </a:rPr>
              <a:t>체인져스가 돕는다.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86481" y="5535290"/>
            <a:ext cx="2063502" cy="17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ea typeface="Nanum Square Round Bold"/>
              </a:rPr>
              <a:t>자료 조사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ea typeface="Nanum Square Round Bold"/>
              </a:rPr>
              <a:t>솔루션 실행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ea typeface="Nanum Square Round Bold"/>
              </a:rPr>
              <a:t>중간점검</a:t>
            </a:r>
          </a:p>
          <a:p>
            <a:pPr marL="539750" lvl="1" indent="-269875">
              <a:lnSpc>
                <a:spcPts val="3500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ea typeface="Nanum Square Round Bold"/>
              </a:rPr>
              <a:t>최종마무리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6676" y="904875"/>
            <a:ext cx="11887586" cy="133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000000"/>
                </a:solidFill>
                <a:ea typeface="Hi Melody Bold"/>
              </a:rPr>
              <a:t>활동 내용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16666" y="3335359"/>
            <a:ext cx="287820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72">
                <a:solidFill>
                  <a:srgbClr val="000000"/>
                </a:solidFill>
                <a:ea typeface="Arita Dotum Bold"/>
              </a:rPr>
              <a:t>워크숍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05214" y="3335359"/>
            <a:ext cx="287820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spc="72">
                <a:solidFill>
                  <a:srgbClr val="000000"/>
                </a:solidFill>
                <a:latin typeface="Arita Dotum Bold"/>
              </a:rPr>
              <a:t>2. 팀별 활동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93762" y="3310199"/>
            <a:ext cx="287820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spc="72">
                <a:solidFill>
                  <a:srgbClr val="000000"/>
                </a:solidFill>
                <a:latin typeface="Arita Dotum Bold"/>
              </a:rPr>
              <a:t>3. 사례 공유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395874" y="4135988"/>
            <a:ext cx="6319789" cy="3826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462">
            <a:off x="1580140" y="2994507"/>
            <a:ext cx="4164177" cy="60589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5784423" y="4135988"/>
            <a:ext cx="6319789" cy="38263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462">
            <a:off x="6968689" y="2994507"/>
            <a:ext cx="4164177" cy="60589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1172971" y="4110828"/>
            <a:ext cx="6319789" cy="3826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462">
            <a:off x="12357237" y="2969346"/>
            <a:ext cx="4164177" cy="60589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52589">
            <a:off x="11046612" y="2680649"/>
            <a:ext cx="516571" cy="4959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3107">
            <a:off x="12003300" y="8937345"/>
            <a:ext cx="513645" cy="49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154087">
            <a:off x="974625" y="4276046"/>
            <a:ext cx="489149" cy="82906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073282" y="4170984"/>
            <a:ext cx="2896939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ea typeface="Nanum Myeongjo Bold"/>
              </a:rPr>
              <a:t>체인져스가 준비하고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ea typeface="Nanum Myeongjo Bold"/>
              </a:rPr>
              <a:t>꽃치너들이 참여한다.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73282" y="5535290"/>
            <a:ext cx="2720727" cy="17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ea typeface="Nanum Square Round Bold"/>
              </a:rPr>
              <a:t>오리엔테이션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ea typeface="Nanum Square Round Bold"/>
              </a:rPr>
              <a:t>나의 관심사 찾기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ea typeface="Nanum Square Round Bold"/>
              </a:rPr>
              <a:t>팀 구성</a:t>
            </a:r>
          </a:p>
          <a:p>
            <a:pPr marL="539750" lvl="1" indent="-269875">
              <a:lnSpc>
                <a:spcPts val="3500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ea typeface="Nanum Square Round Bold"/>
              </a:rPr>
              <a:t>솔루션 세우기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3027" y="4237659"/>
            <a:ext cx="4114800" cy="41148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893762" y="4180509"/>
            <a:ext cx="2896939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500">
                <a:solidFill>
                  <a:srgbClr val="000000"/>
                </a:solidFill>
                <a:ea typeface="Nanum Myeongjo Bold"/>
              </a:rPr>
              <a:t>꽃치너들의 활동을</a:t>
            </a:r>
          </a:p>
          <a:p>
            <a:pPr>
              <a:lnSpc>
                <a:spcPts val="3500"/>
              </a:lnSpc>
            </a:pPr>
            <a:r>
              <a:rPr lang="en-US" sz="2499">
                <a:solidFill>
                  <a:srgbClr val="000000"/>
                </a:solidFill>
                <a:ea typeface="Nanum Myeongjo Bold"/>
              </a:rPr>
              <a:t>체인져스가 확산한다.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93762" y="5535290"/>
            <a:ext cx="2878206" cy="17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ea typeface="Nanum Square Round Bold"/>
              </a:rPr>
              <a:t>단계별 진행방법 </a:t>
            </a:r>
            <a:r>
              <a:rPr lang="en-US" sz="2499">
                <a:solidFill>
                  <a:srgbClr val="000000"/>
                </a:solidFill>
                <a:ea typeface="Nanum Square Round Bold"/>
              </a:rPr>
              <a:t>영상업로드</a:t>
            </a:r>
          </a:p>
          <a:p>
            <a:pPr marL="539750" lvl="1" indent="-269875">
              <a:lnSpc>
                <a:spcPts val="3500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ea typeface="Nanum Square Round Bold"/>
              </a:rPr>
              <a:t>최종마무리 후   자료집제작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260123" y="4237659"/>
            <a:ext cx="4114800" cy="41148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7486481" y="4180509"/>
            <a:ext cx="2810173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500">
                <a:solidFill>
                  <a:srgbClr val="000000"/>
                </a:solidFill>
                <a:ea typeface="Nanum Myeongjo Bold"/>
              </a:rPr>
              <a:t>꽃치너들이 활동하고</a:t>
            </a:r>
          </a:p>
          <a:p>
            <a:pPr>
              <a:lnSpc>
                <a:spcPts val="3500"/>
              </a:lnSpc>
            </a:pPr>
            <a:r>
              <a:rPr lang="en-US" sz="2499">
                <a:solidFill>
                  <a:srgbClr val="000000"/>
                </a:solidFill>
                <a:ea typeface="Nanum Myeongjo Bold"/>
              </a:rPr>
              <a:t>체인져스가 돕는다.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86481" y="5535290"/>
            <a:ext cx="2063502" cy="17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ea typeface="Nanum Square Round Bold"/>
              </a:rPr>
              <a:t>자료 조사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ea typeface="Nanum Square Round Bold"/>
              </a:rPr>
              <a:t>솔루션 실행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ea typeface="Nanum Square Round Bold"/>
              </a:rPr>
              <a:t>중간점검</a:t>
            </a:r>
          </a:p>
          <a:p>
            <a:pPr marL="539750" lvl="1" indent="-269875">
              <a:lnSpc>
                <a:spcPts val="3500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ea typeface="Nanum Square Round Bold"/>
              </a:rPr>
              <a:t>최종마무리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6676" y="904875"/>
            <a:ext cx="11887586" cy="133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000000"/>
                </a:solidFill>
                <a:ea typeface="Hi Melody Bold"/>
              </a:rPr>
              <a:t>활동 내용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16666" y="3335359"/>
            <a:ext cx="287820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72">
                <a:solidFill>
                  <a:srgbClr val="000000"/>
                </a:solidFill>
                <a:ea typeface="Arita Dotum Bold"/>
              </a:rPr>
              <a:t>워크숍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505214" y="3335359"/>
            <a:ext cx="287820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spc="72">
                <a:solidFill>
                  <a:srgbClr val="000000"/>
                </a:solidFill>
                <a:latin typeface="Arita Dotum Bold"/>
              </a:rPr>
              <a:t>2. 팀별 활동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83852" y="4237659"/>
            <a:ext cx="4114800" cy="41148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2893762" y="3310199"/>
            <a:ext cx="287820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spc="72">
                <a:solidFill>
                  <a:srgbClr val="000000"/>
                </a:solidFill>
                <a:latin typeface="Arita Dotum Bold"/>
              </a:rPr>
              <a:t>3. 사례 공유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52589">
            <a:off x="17259813" y="512069"/>
            <a:ext cx="516571" cy="495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83107">
            <a:off x="462893" y="9327692"/>
            <a:ext cx="513645" cy="493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154087">
            <a:off x="17073626" y="9159709"/>
            <a:ext cx="489149" cy="8290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6171" y="1344642"/>
            <a:ext cx="14493574" cy="8229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1763" y="276953"/>
            <a:ext cx="6259305" cy="86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5904" lvl="1" algn="ctr">
              <a:lnSpc>
                <a:spcPts val="6950"/>
              </a:lnSpc>
            </a:pPr>
            <a:r>
              <a:rPr lang="en-US" altLang="ko-KR" sz="4964" dirty="0">
                <a:solidFill>
                  <a:srgbClr val="000000"/>
                </a:solidFill>
                <a:latin typeface="Calibri" panose="020F0502020204030204" pitchFamily="34" charset="0"/>
                <a:ea typeface="Arita Dotum Bold"/>
                <a:cs typeface="Calibri" panose="020F0502020204030204" pitchFamily="34" charset="0"/>
              </a:rPr>
              <a:t>1.</a:t>
            </a:r>
            <a:r>
              <a:rPr lang="ko-KR" altLang="en-US" sz="4964" dirty="0">
                <a:solidFill>
                  <a:srgbClr val="000000"/>
                </a:solidFill>
                <a:latin typeface="Calibri" panose="020F0502020204030204" pitchFamily="34" charset="0"/>
                <a:ea typeface="Arita Dotum Bold"/>
                <a:cs typeface="Calibri" panose="020F0502020204030204" pitchFamily="34" charset="0"/>
              </a:rPr>
              <a:t> </a:t>
            </a:r>
            <a:r>
              <a:rPr lang="en-US" sz="4964" dirty="0" err="1">
                <a:solidFill>
                  <a:srgbClr val="000000"/>
                </a:solidFill>
                <a:latin typeface="Calibri" panose="020F0502020204030204" pitchFamily="34" charset="0"/>
                <a:ea typeface="Arita Dotum Bold"/>
                <a:cs typeface="Calibri" panose="020F0502020204030204" pitchFamily="34" charset="0"/>
              </a:rPr>
              <a:t>오리엔테이션</a:t>
            </a:r>
            <a:r>
              <a:rPr lang="en-US" sz="4964" dirty="0">
                <a:solidFill>
                  <a:srgbClr val="000000"/>
                </a:solidFill>
                <a:latin typeface="Calibri" panose="020F0502020204030204" pitchFamily="34" charset="0"/>
                <a:ea typeface="Arita Dotum Bold"/>
                <a:cs typeface="Calibri" panose="020F0502020204030204" pitchFamily="34" charset="0"/>
              </a:rPr>
              <a:t> - 7/2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52589">
            <a:off x="17259813" y="512069"/>
            <a:ext cx="516571" cy="495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83107">
            <a:off x="462893" y="9327692"/>
            <a:ext cx="513645" cy="493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154087">
            <a:off x="17073626" y="9159709"/>
            <a:ext cx="489149" cy="8290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1817" y="1977839"/>
            <a:ext cx="14056282" cy="80493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974317" flipH="1">
            <a:off x="1315516" y="2509799"/>
            <a:ext cx="2323841" cy="138585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41607" y="3651177"/>
            <a:ext cx="1782961" cy="1813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  <a:cs typeface="THEAlien" panose="02020503020101020101" pitchFamily="18" charset="-127"/>
              </a:rPr>
              <a:t>진행자</a:t>
            </a:r>
            <a:endParaRPr lang="en-US" sz="5199" dirty="0">
              <a:solidFill>
                <a:srgbClr val="000000"/>
              </a:solidFill>
              <a:latin typeface="DXADayStd Bold" panose="02020600000000000000" pitchFamily="18" charset="-127"/>
              <a:ea typeface="DXADayStd Bold" panose="02020600000000000000" pitchFamily="18" charset="-127"/>
              <a:cs typeface="THEAlien" panose="02020503020101020101" pitchFamily="18" charset="-127"/>
            </a:endParaRP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  <a:cs typeface="THEAlien" panose="02020503020101020101" pitchFamily="18" charset="-127"/>
              </a:rPr>
              <a:t>즌즌</a:t>
            </a:r>
            <a:r>
              <a:rPr lang="en-US" sz="5199" dirty="0">
                <a:solidFill>
                  <a:srgbClr val="000000"/>
                </a:solidFill>
                <a:latin typeface="DXADayStd Bold" panose="02020600000000000000" pitchFamily="18" charset="-127"/>
                <a:ea typeface="DXADayStd Bold" panose="02020600000000000000" pitchFamily="18" charset="-127"/>
                <a:cs typeface="THEAlien" panose="02020503020101020101" pitchFamily="18" charset="-127"/>
              </a:rPr>
              <a:t>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447956">
            <a:off x="3694764" y="2115548"/>
            <a:ext cx="2805620" cy="21743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19716" y="276953"/>
            <a:ext cx="10839693" cy="86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0"/>
              </a:lnSpc>
            </a:pPr>
            <a:r>
              <a:rPr lang="en-US" sz="4964">
                <a:solidFill>
                  <a:srgbClr val="000000"/>
                </a:solidFill>
                <a:latin typeface="Arita Dotum Bold"/>
              </a:rPr>
              <a:t>2. 워크숍1 : 관심사 찾기 - 7/13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52589">
            <a:off x="17259813" y="512069"/>
            <a:ext cx="516571" cy="495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83107">
            <a:off x="462893" y="9327692"/>
            <a:ext cx="513645" cy="493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154087">
            <a:off x="17073626" y="9159709"/>
            <a:ext cx="489149" cy="82906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00175" y="1457325"/>
            <a:ext cx="15316200" cy="8116917"/>
            <a:chOff x="0" y="0"/>
            <a:chExt cx="5181036" cy="27457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1036" cy="2745723"/>
            </a:xfrm>
            <a:custGeom>
              <a:avLst/>
              <a:gdLst/>
              <a:ahLst/>
              <a:cxnLst/>
              <a:rect l="l" t="t" r="r" b="b"/>
              <a:pathLst>
                <a:path w="5181036" h="2745723">
                  <a:moveTo>
                    <a:pt x="0" y="0"/>
                  </a:moveTo>
                  <a:lnTo>
                    <a:pt x="5181036" y="0"/>
                  </a:lnTo>
                  <a:lnTo>
                    <a:pt x="5181036" y="2745723"/>
                  </a:lnTo>
                  <a:lnTo>
                    <a:pt x="0" y="2745723"/>
                  </a:ln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171700" y="2114552"/>
            <a:ext cx="13944600" cy="6726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 u="sng">
                <a:solidFill>
                  <a:srgbClr val="000000"/>
                </a:solidFill>
                <a:latin typeface="Nanum Square Round Bold Bold"/>
              </a:rPr>
              <a:t>- 인터넷 에티켓 :</a:t>
            </a:r>
            <a:r>
              <a:rPr lang="en-US" sz="2699" u="sng">
                <a:solidFill>
                  <a:srgbClr val="000000"/>
                </a:solidFill>
                <a:latin typeface="Nanum Square Round Bold"/>
              </a:rPr>
              <a:t> </a:t>
            </a:r>
            <a:r>
              <a:rPr lang="en-US" sz="2699">
                <a:solidFill>
                  <a:srgbClr val="000000"/>
                </a:solidFill>
                <a:ea typeface="Nanum Square Round Bold"/>
              </a:rPr>
              <a:t>익명성에 가려서 사람들이 너무 막말도 많이 하고 유튜브 댓글 이런데 보면 가관이다. 그런 것을 좋은 말하기 캠페인 등으로 인스타그램에 올리고 하면 좋을 것 같다. 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000000"/>
              </a:solidFill>
              <a:ea typeface="Nanum Square Round Bold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 u="sng">
                <a:solidFill>
                  <a:srgbClr val="000000"/>
                </a:solidFill>
                <a:latin typeface="Nanum Square Round Bold Bold"/>
              </a:rPr>
              <a:t>- 일상 속 환경 보호 :</a:t>
            </a:r>
            <a:r>
              <a:rPr lang="en-US" sz="2699">
                <a:solidFill>
                  <a:srgbClr val="000000"/>
                </a:solidFill>
                <a:latin typeface="Nanum Square Round Bold"/>
              </a:rPr>
              <a:t> 분리수거, 육고기 줄이기, 음식 남기지 않기, 배달음식 줄이기 등 일상 속에서 실천할 수 있는 환경보호 실천 및 인스타그램 계정을 만들어서 나의 실천을 올리기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000000"/>
              </a:solidFill>
              <a:latin typeface="Nanum Square Round Bold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 u="sng">
                <a:solidFill>
                  <a:srgbClr val="000000"/>
                </a:solidFill>
                <a:latin typeface="Nanum Square Round Bold Bold"/>
              </a:rPr>
              <a:t>- 아동 돌봄 : </a:t>
            </a:r>
            <a:r>
              <a:rPr lang="en-US" sz="2699">
                <a:solidFill>
                  <a:srgbClr val="000000"/>
                </a:solidFill>
                <a:ea typeface="Nanum Square Round Bold"/>
              </a:rPr>
              <a:t>코로나로 인해 집에 있는 시간이 길어지고 맞벌이 집은 아이가 혼자 있는 집이 늘어남. 정서와 교육에 좋지 않다. 혼자 밥을 챙겨 먹게 되니까 건강에도 좋지 않을 것 같다. 잠깐 생각해 본 해결 방안은 직접 몇몇 아이들을 케어하는 활동도 해보고 싶고, 아이들을 돌봐주는 정책이나 제도를 마련해달라고 청원하기, 아이들이 집에서 안전하게 놀 키트나 간식 같은 것을 구성해서 활용하기. 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000000"/>
              </a:solidFill>
              <a:ea typeface="Nanum Square Round Bold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 u="sng">
                <a:solidFill>
                  <a:srgbClr val="000000"/>
                </a:solidFill>
                <a:latin typeface="Nanum Square Round Bold Bold"/>
              </a:rPr>
              <a:t>- 바다쓰레기 줍기 : </a:t>
            </a:r>
            <a:r>
              <a:rPr lang="en-US" sz="2699">
                <a:solidFill>
                  <a:srgbClr val="000000"/>
                </a:solidFill>
                <a:ea typeface="Nanum Square Round Bold"/>
              </a:rPr>
              <a:t>바다쓰레기 줍기, 쓰레기 무단 투기 지역에 팻말 세우기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000000"/>
              </a:solidFill>
              <a:ea typeface="Nanum Square Round Bold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 u="sng">
                <a:solidFill>
                  <a:srgbClr val="000000"/>
                </a:solidFill>
                <a:latin typeface="Nanum Square Round Bold Bold"/>
              </a:rPr>
              <a:t>- 2인 1조 쓰레기 줍기 </a:t>
            </a:r>
            <a:r>
              <a:rPr lang="en-US" sz="2699">
                <a:solidFill>
                  <a:srgbClr val="000000"/>
                </a:solidFill>
                <a:latin typeface="Nanum Square Round Bold"/>
              </a:rPr>
              <a:t>: 2인 1조로 팀원끼리 장소를 정해서 여러군데를 돌아다니며 쓰레기 줍기.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9716" y="276953"/>
            <a:ext cx="10839693" cy="86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0"/>
              </a:lnSpc>
            </a:pPr>
            <a:r>
              <a:rPr lang="en-US" sz="4964">
                <a:solidFill>
                  <a:srgbClr val="000000"/>
                </a:solidFill>
                <a:latin typeface="Arita Dotum Bold"/>
              </a:rPr>
              <a:t>2. 워크숍1 : 관심사 찾기 - 7/13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962</Words>
  <Application>Microsoft Macintosh PowerPoint</Application>
  <PresentationFormat>Custom</PresentationFormat>
  <Paragraphs>179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Arimo</vt:lpstr>
      <vt:lpstr>Nanum Square Round Bold</vt:lpstr>
      <vt:lpstr>Open Sans Extra Bold</vt:lpstr>
      <vt:lpstr>Arita Dotum Bold</vt:lpstr>
      <vt:lpstr>Nanum Gothic Regular</vt:lpstr>
      <vt:lpstr>ImcreSoojin OTF</vt:lpstr>
      <vt:lpstr>THEAlien</vt:lpstr>
      <vt:lpstr>DXADayStd Bold</vt:lpstr>
      <vt:lpstr>Nanum Square Round Bold Bold</vt:lpstr>
      <vt:lpstr>Calibri</vt:lpstr>
      <vt:lpstr>Nanum Gothic Regular Bold</vt:lpstr>
      <vt:lpstr>210 키위바나나 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크림색 및 노란색 손그림 영어 수업 교육 프레젠테이션</dc:title>
  <cp:lastModifiedBy>Lee Yeji</cp:lastModifiedBy>
  <cp:revision>4</cp:revision>
  <dcterms:created xsi:type="dcterms:W3CDTF">2006-08-16T00:00:00Z</dcterms:created>
  <dcterms:modified xsi:type="dcterms:W3CDTF">2021-12-10T05:32:44Z</dcterms:modified>
  <dc:identifier>DAEg-FNmyCw</dc:identifier>
</cp:coreProperties>
</file>