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9144000" cy="5143500"/>
  <p:embeddedFontLst>
    <p:embeddedFont>
      <p:font typeface="210 맨발의청춘 R" panose="02020603020101020101" pitchFamily="18" charset="-127"/>
      <p:regular r:id="rId37"/>
    </p:embeddedFont>
    <p:embeddedFont>
      <p:font typeface="KoPub돋움체 Bold" panose="02020603020101020101" pitchFamily="18" charset="-127"/>
      <p:regular r:id="rId38"/>
    </p:embeddedFont>
    <p:embeddedFont>
      <p:font typeface="KoPub돋움체 Medium" panose="02020603020101020101" pitchFamily="18" charset="-127"/>
      <p:regular r:id="rId39"/>
    </p:embeddedFont>
    <p:embeddedFont>
      <p:font typeface="나눔고딕 ExtraBold" panose="020D0904000000000000" pitchFamily="50" charset="-127"/>
      <p:bold r:id="rId40"/>
    </p:embeddedFont>
    <p:embeddedFont>
      <p:font typeface="타이포_쌍문동 B" panose="02020803020101020101" pitchFamily="18" charset="-127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850" y="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Noto Sans CJK JP Black"/>
                <a:cs typeface="Noto Sans CJK JP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Noto Sans CJK JP Black"/>
                <a:cs typeface="Noto Sans CJK JP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Noto Sans CJK JP Black"/>
                <a:cs typeface="Noto Sans CJK JP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657215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5">
                <a:moveTo>
                  <a:pt x="9143981" y="482699"/>
                </a:moveTo>
                <a:lnTo>
                  <a:pt x="0" y="482699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4">
                <a:moveTo>
                  <a:pt x="9143981" y="482698"/>
                </a:moveTo>
                <a:lnTo>
                  <a:pt x="0" y="482698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94115" y="1625863"/>
            <a:ext cx="409067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Noto Sans CJK JP Black"/>
                <a:cs typeface="Noto Sans CJK JP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8349" y="797637"/>
            <a:ext cx="8667300" cy="226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559" y="1180571"/>
            <a:ext cx="3534808" cy="2118529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algn="dist">
              <a:lnSpc>
                <a:spcPct val="100000"/>
              </a:lnSpc>
              <a:spcBef>
                <a:spcPts val="1780"/>
              </a:spcBef>
            </a:pPr>
            <a:r>
              <a:rPr sz="3000" spc="-315" dirty="0">
                <a:solidFill>
                  <a:srgbClr val="000000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나눔교육X유스펀치</a:t>
            </a:r>
            <a:endParaRPr sz="3000" dirty="0"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  <a:p>
            <a:pPr algn="dist">
              <a:lnSpc>
                <a:spcPct val="100000"/>
              </a:lnSpc>
              <a:spcBef>
                <a:spcPts val="1789"/>
              </a:spcBef>
            </a:pPr>
            <a:r>
              <a:rPr sz="3200" spc="-390" dirty="0">
                <a:solidFill>
                  <a:srgbClr val="ED7C3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유스체인지메이커스</a:t>
            </a:r>
            <a:endParaRPr sz="3200" dirty="0"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  <a:p>
            <a:pPr algn="ctr">
              <a:lnSpc>
                <a:spcPct val="100000"/>
              </a:lnSpc>
              <a:spcBef>
                <a:spcPts val="1930"/>
              </a:spcBef>
            </a:pPr>
            <a:r>
              <a:rPr sz="3000" spc="-270" dirty="0">
                <a:solidFill>
                  <a:srgbClr val="000000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결과</a:t>
            </a:r>
            <a:r>
              <a:rPr sz="3000" spc="130" dirty="0">
                <a:solidFill>
                  <a:srgbClr val="000000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 </a:t>
            </a:r>
            <a:r>
              <a:rPr sz="3000" spc="-380" dirty="0">
                <a:solidFill>
                  <a:srgbClr val="000000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공유회</a:t>
            </a:r>
            <a:endParaRPr sz="3000" dirty="0"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000" y="3503635"/>
            <a:ext cx="191388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발표자:</a:t>
            </a:r>
            <a:r>
              <a:rPr sz="1600" spc="-1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600" spc="-1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박민정(양갱)</a:t>
            </a:r>
            <a:endParaRPr sz="16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algn="ctr">
              <a:lnSpc>
                <a:spcPct val="100000"/>
              </a:lnSpc>
            </a:pPr>
            <a:r>
              <a:rPr sz="16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일시:</a:t>
            </a:r>
            <a:r>
              <a:rPr sz="1600" spc="-4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600" spc="-1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2021년 </a:t>
            </a:r>
            <a:r>
              <a:rPr sz="16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12월</a:t>
            </a:r>
            <a:r>
              <a:rPr sz="1600" spc="-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600" spc="-1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19일</a:t>
            </a:r>
            <a:endParaRPr sz="16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4163060"/>
            <a:chOff x="0" y="0"/>
            <a:chExt cx="9144000" cy="4163060"/>
          </a:xfrm>
        </p:grpSpPr>
        <p:sp>
          <p:nvSpPr>
            <p:cNvPr id="5" name="object 5"/>
            <p:cNvSpPr/>
            <p:nvPr/>
          </p:nvSpPr>
          <p:spPr>
            <a:xfrm>
              <a:off x="7522734" y="267749"/>
              <a:ext cx="1621246" cy="11007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44000" cy="483234"/>
            </a:xfrm>
            <a:custGeom>
              <a:avLst/>
              <a:gdLst/>
              <a:ahLst/>
              <a:cxnLst/>
              <a:rect l="l" t="t" r="r" b="b"/>
              <a:pathLst>
                <a:path w="9144000" h="483234">
                  <a:moveTo>
                    <a:pt x="9143981" y="482698"/>
                  </a:moveTo>
                  <a:lnTo>
                    <a:pt x="0" y="482698"/>
                  </a:lnTo>
                  <a:lnTo>
                    <a:pt x="0" y="0"/>
                  </a:lnTo>
                  <a:lnTo>
                    <a:pt x="9143981" y="0"/>
                  </a:lnTo>
                  <a:lnTo>
                    <a:pt x="9143981" y="482698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14791" y="1192247"/>
              <a:ext cx="4456915" cy="29705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4657215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5">
                <a:moveTo>
                  <a:pt x="9143981" y="482699"/>
                </a:moveTo>
                <a:lnTo>
                  <a:pt x="0" y="482699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95759" y="4764376"/>
            <a:ext cx="12795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solidFill>
                  <a:srgbClr val="E6E6E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지원:</a:t>
            </a:r>
            <a:r>
              <a:rPr sz="1400" dirty="0">
                <a:solidFill>
                  <a:srgbClr val="E6E6E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400" spc="-145" dirty="0">
                <a:solidFill>
                  <a:srgbClr val="E6E6E6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아름다운재단</a:t>
            </a:r>
            <a:endParaRPr sz="14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38791" y="782898"/>
            <a:ext cx="4100829" cy="307340"/>
          </a:xfrm>
          <a:custGeom>
            <a:avLst/>
            <a:gdLst/>
            <a:ahLst/>
            <a:cxnLst/>
            <a:rect l="l" t="t" r="r" b="b"/>
            <a:pathLst>
              <a:path w="4100829" h="307340">
                <a:moveTo>
                  <a:pt x="4100391" y="307199"/>
                </a:moveTo>
                <a:lnTo>
                  <a:pt x="0" y="307199"/>
                </a:lnTo>
                <a:lnTo>
                  <a:pt x="0" y="0"/>
                </a:lnTo>
                <a:lnTo>
                  <a:pt x="4049191" y="0"/>
                </a:lnTo>
                <a:lnTo>
                  <a:pt x="4059225" y="993"/>
                </a:lnTo>
                <a:lnTo>
                  <a:pt x="4091785" y="22794"/>
                </a:lnTo>
                <a:lnTo>
                  <a:pt x="4100391" y="51199"/>
                </a:lnTo>
                <a:lnTo>
                  <a:pt x="4100391" y="307199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5262" y="3598592"/>
            <a:ext cx="3361052" cy="1058623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4800" spc="-42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류민경</a:t>
            </a:r>
            <a:r>
              <a:rPr sz="4000" spc="-14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(티나)</a:t>
            </a:r>
            <a:endParaRPr sz="4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4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8기 </a:t>
            </a:r>
            <a:r>
              <a:rPr sz="14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운영지원팀 </a:t>
            </a:r>
            <a:r>
              <a:rPr sz="1400" spc="-7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/ </a:t>
            </a:r>
            <a:r>
              <a:rPr sz="14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9기</a:t>
            </a:r>
            <a:r>
              <a:rPr sz="1400" spc="4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 </a:t>
            </a:r>
            <a:r>
              <a:rPr sz="14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운영지원팀장</a:t>
            </a:r>
            <a:endParaRPr sz="14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93943" y="776542"/>
            <a:ext cx="4026535" cy="2794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&lt;나를 </a:t>
            </a:r>
            <a:r>
              <a:rPr sz="1800" spc="-16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가장 </a:t>
            </a:r>
            <a:r>
              <a:rPr sz="1800" spc="-1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잘 </a:t>
            </a:r>
            <a:r>
              <a:rPr sz="1800" spc="-1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표현하는 </a:t>
            </a:r>
            <a:r>
              <a:rPr sz="1800" spc="-1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해시태그 </a:t>
            </a:r>
            <a:r>
              <a:rPr sz="1800" spc="-1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3개와</a:t>
            </a:r>
            <a:r>
              <a:rPr sz="1800" spc="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800" spc="-2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이유&gt;</a:t>
            </a:r>
            <a:endParaRPr sz="18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30480">
              <a:lnSpc>
                <a:spcPct val="100000"/>
              </a:lnSpc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카공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30480" marR="615315">
              <a:lnSpc>
                <a:spcPts val="1650"/>
              </a:lnSpc>
              <a:spcBef>
                <a:spcPts val="145"/>
              </a:spcBef>
            </a:pPr>
            <a:r>
              <a:rPr sz="14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400" spc="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쉴 때 집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근처 (북)카페가서 </a:t>
            </a:r>
            <a:r>
              <a:rPr sz="14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쉬기,</a:t>
            </a:r>
            <a:r>
              <a:rPr sz="1400" spc="-22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endParaRPr lang="en-US" sz="1400" spc="-22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30480" marR="615315">
              <a:lnSpc>
                <a:spcPts val="1650"/>
              </a:lnSpc>
              <a:spcBef>
                <a:spcPts val="145"/>
              </a:spcBef>
            </a:pPr>
            <a:r>
              <a:rPr sz="1400" spc="25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공부</a:t>
            </a:r>
            <a:r>
              <a:rPr sz="14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, </a:t>
            </a:r>
            <a:r>
              <a:rPr sz="1400" spc="35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책읽기</a:t>
            </a:r>
            <a:r>
              <a:rPr sz="1400" spc="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, </a:t>
            </a:r>
            <a:r>
              <a:rPr sz="1400" spc="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멍 </a:t>
            </a:r>
            <a:r>
              <a:rPr sz="14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때리기.. </a:t>
            </a:r>
            <a:r>
              <a:rPr sz="1400" spc="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다</a:t>
            </a:r>
            <a:r>
              <a:rPr sz="1400" spc="-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50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좋아요</a:t>
            </a:r>
            <a:endParaRPr lang="en-US" sz="1400" spc="5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US" sz="14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30480">
              <a:lnSpc>
                <a:spcPct val="100000"/>
              </a:lnSpc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7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액티비티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30480" marR="421005">
              <a:lnSpc>
                <a:spcPts val="1650"/>
              </a:lnSpc>
              <a:spcBef>
                <a:spcPts val="145"/>
              </a:spcBef>
            </a:pPr>
            <a:r>
              <a:rPr sz="14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클라이밍 같은거 </a:t>
            </a:r>
            <a:r>
              <a:rPr sz="1400" spc="1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좋아해요!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같이 </a:t>
            </a:r>
            <a:r>
              <a:rPr sz="1400" spc="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갈</a:t>
            </a:r>
            <a:r>
              <a:rPr sz="1400" spc="-1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1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사람.. 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시간 맞춰서 </a:t>
            </a:r>
            <a:r>
              <a:rPr sz="14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가봐요! </a:t>
            </a:r>
            <a:r>
              <a:rPr sz="1400" spc="2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:)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수상스키 같은거  </a:t>
            </a:r>
            <a:r>
              <a:rPr sz="1400" spc="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해보고싶은데,,</a:t>
            </a:r>
            <a:r>
              <a:rPr sz="14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춥겠죠?</a:t>
            </a:r>
            <a:endParaRPr sz="14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1815" y="3702966"/>
            <a:ext cx="2837048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19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31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J형인간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노션을 사랑하는</a:t>
            </a:r>
            <a:r>
              <a:rPr sz="1400" spc="-9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계획러,,</a:t>
            </a:r>
            <a:endParaRPr sz="14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6095" y="3853510"/>
            <a:ext cx="557530" cy="409575"/>
            <a:chOff x="6696095" y="3853510"/>
            <a:chExt cx="557530" cy="409575"/>
          </a:xfrm>
        </p:grpSpPr>
        <p:sp>
          <p:nvSpPr>
            <p:cNvPr id="7" name="object 7"/>
            <p:cNvSpPr/>
            <p:nvPr/>
          </p:nvSpPr>
          <p:spPr>
            <a:xfrm>
              <a:off x="6700858" y="3858273"/>
              <a:ext cx="548005" cy="400050"/>
            </a:xfrm>
            <a:custGeom>
              <a:avLst/>
              <a:gdLst/>
              <a:ahLst/>
              <a:cxnLst/>
              <a:rect l="l" t="t" r="r" b="b"/>
              <a:pathLst>
                <a:path w="548004" h="400050">
                  <a:moveTo>
                    <a:pt x="273777" y="399543"/>
                  </a:moveTo>
                  <a:lnTo>
                    <a:pt x="216153" y="366116"/>
                  </a:lnTo>
                  <a:lnTo>
                    <a:pt x="166327" y="333368"/>
                  </a:lnTo>
                  <a:lnTo>
                    <a:pt x="123896" y="301422"/>
                  </a:lnTo>
                  <a:lnTo>
                    <a:pt x="88455" y="270400"/>
                  </a:lnTo>
                  <a:lnTo>
                    <a:pt x="59602" y="240428"/>
                  </a:lnTo>
                  <a:lnTo>
                    <a:pt x="20040" y="184122"/>
                  </a:lnTo>
                  <a:lnTo>
                    <a:pt x="1978" y="133491"/>
                  </a:lnTo>
                  <a:lnTo>
                    <a:pt x="0" y="110612"/>
                  </a:lnTo>
                  <a:lnTo>
                    <a:pt x="2185" y="89521"/>
                  </a:lnTo>
                  <a:lnTo>
                    <a:pt x="17430" y="53201"/>
                  </a:lnTo>
                  <a:lnTo>
                    <a:pt x="44481" y="25516"/>
                  </a:lnTo>
                  <a:lnTo>
                    <a:pt x="80108" y="7453"/>
                  </a:lnTo>
                  <a:lnTo>
                    <a:pt x="121079" y="0"/>
                  </a:lnTo>
                  <a:lnTo>
                    <a:pt x="142559" y="560"/>
                  </a:lnTo>
                  <a:lnTo>
                    <a:pt x="185487" y="10871"/>
                  </a:lnTo>
                  <a:lnTo>
                    <a:pt x="225681" y="34259"/>
                  </a:lnTo>
                  <a:lnTo>
                    <a:pt x="259910" y="71711"/>
                  </a:lnTo>
                  <a:lnTo>
                    <a:pt x="273777" y="96019"/>
                  </a:lnTo>
                  <a:lnTo>
                    <a:pt x="287645" y="71711"/>
                  </a:lnTo>
                  <a:lnTo>
                    <a:pt x="321873" y="34259"/>
                  </a:lnTo>
                  <a:lnTo>
                    <a:pt x="362067" y="10871"/>
                  </a:lnTo>
                  <a:lnTo>
                    <a:pt x="404996" y="560"/>
                  </a:lnTo>
                  <a:lnTo>
                    <a:pt x="426475" y="0"/>
                  </a:lnTo>
                  <a:lnTo>
                    <a:pt x="447427" y="2338"/>
                  </a:lnTo>
                  <a:lnTo>
                    <a:pt x="486129" y="15220"/>
                  </a:lnTo>
                  <a:lnTo>
                    <a:pt x="517873" y="38217"/>
                  </a:lnTo>
                  <a:lnTo>
                    <a:pt x="539425" y="70343"/>
                  </a:lnTo>
                  <a:lnTo>
                    <a:pt x="547555" y="110612"/>
                  </a:lnTo>
                  <a:lnTo>
                    <a:pt x="545577" y="133491"/>
                  </a:lnTo>
                  <a:lnTo>
                    <a:pt x="527515" y="184122"/>
                  </a:lnTo>
                  <a:lnTo>
                    <a:pt x="487952" y="240428"/>
                  </a:lnTo>
                  <a:lnTo>
                    <a:pt x="459099" y="270400"/>
                  </a:lnTo>
                  <a:lnTo>
                    <a:pt x="423658" y="301422"/>
                  </a:lnTo>
                  <a:lnTo>
                    <a:pt x="381227" y="333368"/>
                  </a:lnTo>
                  <a:lnTo>
                    <a:pt x="331401" y="366116"/>
                  </a:lnTo>
                  <a:lnTo>
                    <a:pt x="273777" y="399543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700858" y="3858273"/>
              <a:ext cx="548005" cy="400050"/>
            </a:xfrm>
            <a:custGeom>
              <a:avLst/>
              <a:gdLst/>
              <a:ahLst/>
              <a:cxnLst/>
              <a:rect l="l" t="t" r="r" b="b"/>
              <a:pathLst>
                <a:path w="548004" h="400050">
                  <a:moveTo>
                    <a:pt x="273777" y="96019"/>
                  </a:moveTo>
                  <a:lnTo>
                    <a:pt x="303811" y="51165"/>
                  </a:lnTo>
                  <a:lnTo>
                    <a:pt x="341427" y="20869"/>
                  </a:lnTo>
                  <a:lnTo>
                    <a:pt x="383392" y="4143"/>
                  </a:lnTo>
                  <a:lnTo>
                    <a:pt x="426475" y="0"/>
                  </a:lnTo>
                  <a:lnTo>
                    <a:pt x="447427" y="2338"/>
                  </a:lnTo>
                  <a:lnTo>
                    <a:pt x="486129" y="15220"/>
                  </a:lnTo>
                  <a:lnTo>
                    <a:pt x="517873" y="38217"/>
                  </a:lnTo>
                  <a:lnTo>
                    <a:pt x="539425" y="70343"/>
                  </a:lnTo>
                  <a:lnTo>
                    <a:pt x="547555" y="110612"/>
                  </a:lnTo>
                  <a:lnTo>
                    <a:pt x="545577" y="133491"/>
                  </a:lnTo>
                  <a:lnTo>
                    <a:pt x="527515" y="184122"/>
                  </a:lnTo>
                  <a:lnTo>
                    <a:pt x="487952" y="240428"/>
                  </a:lnTo>
                  <a:lnTo>
                    <a:pt x="459099" y="270400"/>
                  </a:lnTo>
                  <a:lnTo>
                    <a:pt x="423658" y="301422"/>
                  </a:lnTo>
                  <a:lnTo>
                    <a:pt x="381227" y="333368"/>
                  </a:lnTo>
                  <a:lnTo>
                    <a:pt x="331401" y="366116"/>
                  </a:lnTo>
                  <a:lnTo>
                    <a:pt x="273777" y="399543"/>
                  </a:lnTo>
                  <a:lnTo>
                    <a:pt x="216153" y="366116"/>
                  </a:lnTo>
                  <a:lnTo>
                    <a:pt x="166327" y="333368"/>
                  </a:lnTo>
                  <a:lnTo>
                    <a:pt x="123896" y="301422"/>
                  </a:lnTo>
                  <a:lnTo>
                    <a:pt x="88455" y="270400"/>
                  </a:lnTo>
                  <a:lnTo>
                    <a:pt x="59602" y="240428"/>
                  </a:lnTo>
                  <a:lnTo>
                    <a:pt x="20040" y="184122"/>
                  </a:lnTo>
                  <a:lnTo>
                    <a:pt x="1978" y="133491"/>
                  </a:lnTo>
                  <a:lnTo>
                    <a:pt x="0" y="110612"/>
                  </a:lnTo>
                  <a:lnTo>
                    <a:pt x="2185" y="89521"/>
                  </a:lnTo>
                  <a:lnTo>
                    <a:pt x="17430" y="53201"/>
                  </a:lnTo>
                  <a:lnTo>
                    <a:pt x="44481" y="25516"/>
                  </a:lnTo>
                  <a:lnTo>
                    <a:pt x="80108" y="7453"/>
                  </a:lnTo>
                  <a:lnTo>
                    <a:pt x="121079" y="0"/>
                  </a:lnTo>
                  <a:lnTo>
                    <a:pt x="164162" y="4143"/>
                  </a:lnTo>
                  <a:lnTo>
                    <a:pt x="206128" y="20869"/>
                  </a:lnTo>
                  <a:lnTo>
                    <a:pt x="243743" y="51165"/>
                  </a:lnTo>
                  <a:lnTo>
                    <a:pt x="273777" y="96019"/>
                  </a:lnTo>
                  <a:close/>
                </a:path>
              </a:pathLst>
            </a:custGeom>
            <a:ln w="9524">
              <a:solidFill>
                <a:srgbClr val="44546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535573" y="764473"/>
            <a:ext cx="3058668" cy="2859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4">
                <a:moveTo>
                  <a:pt x="9143981" y="482698"/>
                </a:moveTo>
                <a:lnTo>
                  <a:pt x="0" y="482698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57215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5">
                <a:moveTo>
                  <a:pt x="9143981" y="482699"/>
                </a:moveTo>
                <a:lnTo>
                  <a:pt x="0" y="482699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58FB4E9-7158-4A31-85FA-C62AAA68D6BC}"/>
              </a:ext>
            </a:extLst>
          </p:cNvPr>
          <p:cNvSpPr txBox="1"/>
          <p:nvPr/>
        </p:nvSpPr>
        <p:spPr>
          <a:xfrm>
            <a:off x="76200" y="57150"/>
            <a:ext cx="15271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425" algn="l"/>
              </a:tabLst>
            </a:pPr>
            <a:r>
              <a:rPr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2.</a:t>
            </a:r>
            <a:r>
              <a:rPr lang="en-US"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</a:t>
            </a:r>
            <a:r>
              <a:rPr sz="2000" spc="-20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조원</a:t>
            </a:r>
            <a:r>
              <a:rPr sz="2000" spc="1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소개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3285" y="1994033"/>
            <a:ext cx="56244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-97" baseline="-4629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02 </a:t>
            </a:r>
            <a:r>
              <a:rPr sz="4900" spc="-42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YCM </a:t>
            </a:r>
            <a:r>
              <a:rPr sz="4900" spc="-29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8기</a:t>
            </a:r>
            <a:r>
              <a:rPr sz="4900" spc="-33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4900" spc="-59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endParaRPr sz="49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571744"/>
            <a:ext cx="3423285" cy="0"/>
          </a:xfrm>
          <a:custGeom>
            <a:avLst/>
            <a:gdLst/>
            <a:ahLst/>
            <a:cxnLst/>
            <a:rect l="l" t="t" r="r" b="b"/>
            <a:pathLst>
              <a:path w="3423285">
                <a:moveTo>
                  <a:pt x="0" y="0"/>
                </a:moveTo>
                <a:lnTo>
                  <a:pt x="3422993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490" y="52964"/>
            <a:ext cx="297770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</a:t>
            </a:r>
            <a:r>
              <a:rPr lang="en-US" sz="2000" spc="-3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</a:t>
            </a:r>
            <a:r>
              <a:rPr sz="2000" spc="-17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YCM </a:t>
            </a:r>
            <a:r>
              <a:rPr sz="2000" spc="-12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8기 </a:t>
            </a:r>
            <a:r>
              <a:rPr sz="2000" spc="-24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r>
              <a:rPr sz="2000" spc="-14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2000" spc="-2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이전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817969"/>
            <a:ext cx="8434705" cy="1275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1. </a:t>
            </a:r>
            <a:r>
              <a:rPr lang="en-US"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   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청소년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체인지메이커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양성 프로그램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준비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89865">
              <a:lnSpc>
                <a:spcPct val="100000"/>
              </a:lnSpc>
              <a:spcBef>
                <a:spcPts val="1475"/>
              </a:spcBef>
              <a:tabLst>
                <a:tab pos="539115" algn="l"/>
              </a:tabLst>
            </a:pPr>
            <a:r>
              <a:rPr sz="2000" spc="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팀별</a:t>
            </a:r>
            <a:r>
              <a:rPr sz="2000" spc="-15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업무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624840">
              <a:lnSpc>
                <a:spcPct val="100000"/>
              </a:lnSpc>
              <a:spcBef>
                <a:spcPts val="1400"/>
              </a:spcBef>
            </a:pPr>
            <a:r>
              <a:rPr lang="en-US" sz="1800" spc="-19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195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대외협력팀</a:t>
            </a:r>
            <a:r>
              <a:rPr sz="1800" spc="-19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: </a:t>
            </a:r>
            <a:r>
              <a:rPr sz="18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YCM </a:t>
            </a:r>
            <a:r>
              <a:rPr sz="1800" spc="-1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8기 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18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멘티 </a:t>
            </a:r>
            <a:r>
              <a:rPr sz="18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모집 </a:t>
            </a:r>
            <a:r>
              <a:rPr sz="18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18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선발 </a:t>
            </a:r>
            <a:r>
              <a:rPr sz="18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(일정, </a:t>
            </a:r>
            <a:r>
              <a:rPr sz="1800" spc="-1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인원, </a:t>
            </a:r>
            <a:r>
              <a:rPr sz="18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선발기준, </a:t>
            </a:r>
            <a:r>
              <a:rPr sz="1800" spc="-19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합격여부 </a:t>
            </a:r>
            <a:r>
              <a:rPr sz="18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안내</a:t>
            </a:r>
            <a:r>
              <a:rPr sz="18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등)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9484" y="2205648"/>
            <a:ext cx="4348480" cy="29972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디자인팀 </a:t>
            </a:r>
            <a:r>
              <a:rPr sz="18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: </a:t>
            </a:r>
            <a:r>
              <a:rPr sz="18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멘티 </a:t>
            </a:r>
            <a:r>
              <a:rPr sz="18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모집 포스터 </a:t>
            </a:r>
            <a:r>
              <a:rPr sz="1800" spc="-14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제작, </a:t>
            </a:r>
            <a:r>
              <a:rPr sz="18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툴킷 </a:t>
            </a:r>
            <a:r>
              <a:rPr sz="18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디자인</a:t>
            </a:r>
            <a:r>
              <a:rPr sz="1800" spc="-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수정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9484" y="2638132"/>
            <a:ext cx="944244" cy="2743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운영지원팀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400" y="3050451"/>
            <a:ext cx="955675" cy="2743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1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예산회계팀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1604" y="2479968"/>
            <a:ext cx="3768725" cy="8483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: </a:t>
            </a:r>
            <a:r>
              <a:rPr sz="18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멘티 </a:t>
            </a:r>
            <a:r>
              <a:rPr sz="18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모집 </a:t>
            </a:r>
            <a:r>
              <a:rPr sz="1800" spc="-1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관련 </a:t>
            </a:r>
            <a:r>
              <a:rPr sz="18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서류 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작성 </a:t>
            </a:r>
            <a:r>
              <a:rPr sz="18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공문 </a:t>
            </a:r>
            <a:r>
              <a:rPr sz="18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내용</a:t>
            </a:r>
            <a:r>
              <a:rPr sz="18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작성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23495">
              <a:lnSpc>
                <a:spcPct val="100000"/>
              </a:lnSpc>
              <a:spcBef>
                <a:spcPts val="1080"/>
              </a:spcBef>
            </a:pPr>
            <a:r>
              <a:rPr sz="18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: 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18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운영 </a:t>
            </a:r>
            <a:r>
              <a:rPr sz="1800" spc="-30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시 </a:t>
            </a:r>
            <a:r>
              <a:rPr sz="1800" spc="-1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예산</a:t>
            </a:r>
            <a:r>
              <a:rPr sz="1800" spc="-1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편성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5900" y="3466327"/>
            <a:ext cx="8247405" cy="879856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361315" algn="l"/>
              </a:tabLst>
            </a:pPr>
            <a:r>
              <a:rPr sz="2000" spc="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-	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멘토 </a:t>
            </a:r>
            <a:r>
              <a:rPr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역량 </a:t>
            </a:r>
            <a:r>
              <a:rPr sz="2000" spc="-1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강화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교육(사전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교육)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615315" marR="5080">
              <a:lnSpc>
                <a:spcPct val="150000"/>
              </a:lnSpc>
              <a:spcBef>
                <a:spcPts val="130"/>
              </a:spcBef>
            </a:pPr>
            <a:r>
              <a:rPr sz="1800" spc="-1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8기 </a:t>
            </a:r>
            <a:r>
              <a:rPr sz="18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사무국원 </a:t>
            </a:r>
            <a:r>
              <a:rPr sz="18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대상 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18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시뮬레이션  </a:t>
            </a:r>
            <a:r>
              <a:rPr sz="1800" spc="-19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멘토(퍼실리테이터)로서의 </a:t>
            </a:r>
            <a:r>
              <a:rPr sz="1800" spc="-1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역할 </a:t>
            </a:r>
            <a:r>
              <a:rPr sz="18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1800" spc="-1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SKILL</a:t>
            </a:r>
            <a:r>
              <a:rPr sz="1800" spc="-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교육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8600" y="819150"/>
            <a:ext cx="4987290" cy="3339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238760" algn="l"/>
              </a:tabLst>
            </a:pPr>
            <a:r>
              <a:rPr lang="en-US"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1.   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청소년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체인지메이커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양성 프로그램</a:t>
            </a:r>
            <a:r>
              <a:rPr sz="2000" spc="-2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준비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Font typeface="Noto Sans CJK JP Black"/>
              <a:buAutoNum type="arabicPeriod"/>
            </a:pPr>
            <a:endParaRPr sz="13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89865">
              <a:lnSpc>
                <a:spcPct val="100000"/>
              </a:lnSpc>
              <a:tabLst>
                <a:tab pos="539115" algn="l"/>
              </a:tabLst>
            </a:pPr>
            <a:r>
              <a:rPr sz="2000" spc="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15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교육개발TF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539115">
              <a:lnSpc>
                <a:spcPct val="100000"/>
              </a:lnSpc>
              <a:spcBef>
                <a:spcPts val="20"/>
              </a:spcBef>
            </a:pPr>
            <a:r>
              <a:rPr sz="1500" spc="-9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(4명의 </a:t>
            </a:r>
            <a:r>
              <a:rPr sz="1500" spc="-1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조원 </a:t>
            </a:r>
            <a:r>
              <a:rPr sz="15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모두 </a:t>
            </a:r>
            <a:r>
              <a:rPr sz="1500" spc="-1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참여한</a:t>
            </a:r>
            <a:r>
              <a:rPr sz="1500" spc="-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500" spc="-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TF)</a:t>
            </a:r>
            <a:endParaRPr sz="15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 marR="1615440" lvl="1" indent="-401955">
              <a:lnSpc>
                <a:spcPct val="150000"/>
              </a:lnSpc>
              <a:spcBef>
                <a:spcPts val="710"/>
              </a:spcBef>
              <a:buAutoNum type="arabicParenR"/>
              <a:tabLst>
                <a:tab pos="539115" algn="l"/>
                <a:tab pos="539750" algn="l"/>
              </a:tabLst>
            </a:pP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1800" spc="-18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주차별 </a:t>
            </a:r>
            <a:r>
              <a:rPr sz="18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워크숍 </a:t>
            </a:r>
            <a:r>
              <a:rPr sz="18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멘토링  </a:t>
            </a:r>
            <a:r>
              <a:rPr sz="18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일정 </a:t>
            </a:r>
            <a:r>
              <a:rPr sz="18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1800" spc="-185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타임테이블</a:t>
            </a:r>
            <a:r>
              <a:rPr sz="1800" spc="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27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구성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 lvl="1" indent="-442595">
              <a:lnSpc>
                <a:spcPct val="150000"/>
              </a:lnSpc>
              <a:spcBef>
                <a:spcPts val="1080"/>
              </a:spcBef>
              <a:buAutoNum type="arabicParenR"/>
              <a:tabLst>
                <a:tab pos="539115" algn="l"/>
                <a:tab pos="539750" algn="l"/>
              </a:tabLst>
            </a:pPr>
            <a:r>
              <a:rPr sz="18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워크숍 </a:t>
            </a:r>
            <a:r>
              <a:rPr sz="1800" spc="-19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툴킷</a:t>
            </a:r>
            <a:r>
              <a:rPr sz="1800" spc="3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155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제작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272415" marR="1351915" lvl="1" indent="-167005">
              <a:lnSpc>
                <a:spcPct val="150000"/>
              </a:lnSpc>
              <a:buAutoNum type="arabicParenR"/>
              <a:tabLst>
                <a:tab pos="539115" algn="l"/>
                <a:tab pos="539750" algn="l"/>
              </a:tabLst>
            </a:pPr>
            <a:r>
              <a:rPr lang="en-US"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      </a:t>
            </a:r>
            <a:r>
              <a:rPr sz="1800" spc="-22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</a:t>
            </a:r>
            <a:r>
              <a:rPr sz="18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18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주차별 </a:t>
            </a:r>
            <a:r>
              <a:rPr sz="18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만족도 </a:t>
            </a:r>
            <a:r>
              <a:rPr sz="18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18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활동 </a:t>
            </a:r>
            <a:r>
              <a:rPr sz="1800" spc="-225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내용</a:t>
            </a:r>
            <a:r>
              <a:rPr sz="18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 </a:t>
            </a:r>
            <a:endParaRPr lang="en-US" sz="1800" spc="-225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105410" marR="1351915" lvl="1">
              <a:lnSpc>
                <a:spcPct val="150000"/>
              </a:lnSpc>
              <a:tabLst>
                <a:tab pos="539115" algn="l"/>
                <a:tab pos="539750" algn="l"/>
              </a:tabLst>
            </a:pPr>
            <a:r>
              <a:rPr lang="en-US" sz="18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          </a:t>
            </a:r>
            <a:r>
              <a:rPr sz="1800" spc="-165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관련</a:t>
            </a:r>
            <a:r>
              <a:rPr sz="1800" spc="-1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설문지</a:t>
            </a:r>
            <a:r>
              <a:rPr sz="1800" spc="-1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8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제작</a:t>
            </a:r>
            <a:endParaRPr sz="18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33800" y="1276350"/>
            <a:ext cx="5410200" cy="3733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47098B8-3350-41C6-AFE6-016614FCDD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490" y="52964"/>
            <a:ext cx="297770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</a:t>
            </a:r>
            <a:r>
              <a:rPr lang="en-US" sz="2000" spc="-3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  <a:r>
              <a:rPr sz="2000" spc="-17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YCM </a:t>
            </a:r>
            <a:r>
              <a:rPr sz="2000" spc="-12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8기 </a:t>
            </a:r>
            <a:r>
              <a:rPr sz="2000" spc="-24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r>
              <a:rPr sz="2000" spc="-14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2000" spc="-2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이전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024" y="52964"/>
            <a:ext cx="38131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en-US" sz="2000" spc="-17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sz="2000" spc="-235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청소년</a:t>
            </a:r>
            <a:r>
              <a:rPr sz="2000" spc="-23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2000" spc="-22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체인지메이커 </a:t>
            </a:r>
            <a:r>
              <a:rPr sz="2000" spc="-24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</a:t>
            </a:r>
            <a:r>
              <a:rPr sz="2000" spc="-3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2000" spc="-24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8349" y="797637"/>
            <a:ext cx="5119370" cy="127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1. </a:t>
            </a:r>
            <a:r>
              <a:rPr lang="en-US"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    </a:t>
            </a:r>
            <a:r>
              <a:rPr sz="2000" spc="-24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소개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201930">
              <a:lnSpc>
                <a:spcPct val="100000"/>
              </a:lnSpc>
              <a:spcBef>
                <a:spcPts val="1720"/>
              </a:spcBef>
              <a:tabLst>
                <a:tab pos="539115" algn="l"/>
              </a:tabLst>
            </a:pPr>
            <a:r>
              <a:rPr sz="1800" spc="16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(21.07.21 수~21.09.15</a:t>
            </a:r>
            <a:r>
              <a:rPr sz="2000" spc="-21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수)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27355">
              <a:lnSpc>
                <a:spcPct val="100000"/>
              </a:lnSpc>
              <a:spcBef>
                <a:spcPts val="1225"/>
              </a:spcBef>
            </a:pPr>
            <a:r>
              <a:rPr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: </a:t>
            </a:r>
            <a:r>
              <a:rPr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총 </a:t>
            </a:r>
            <a:r>
              <a:rPr spc="-1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10개 </a:t>
            </a:r>
            <a:r>
              <a:rPr spc="-1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학교, </a:t>
            </a:r>
            <a:r>
              <a:rPr spc="-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43명 </a:t>
            </a:r>
            <a:r>
              <a:rPr spc="-1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고등학생</a:t>
            </a:r>
            <a:r>
              <a:rPr spc="-1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pc="-13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참여</a:t>
            </a:r>
            <a:endParaRPr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5324" y="0"/>
            <a:ext cx="8978900" cy="5143500"/>
            <a:chOff x="165324" y="0"/>
            <a:chExt cx="8978900" cy="5143500"/>
          </a:xfrm>
        </p:grpSpPr>
        <p:sp>
          <p:nvSpPr>
            <p:cNvPr id="5" name="object 5"/>
            <p:cNvSpPr/>
            <p:nvPr/>
          </p:nvSpPr>
          <p:spPr>
            <a:xfrm>
              <a:off x="5461114" y="0"/>
              <a:ext cx="3682867" cy="51434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5324" y="2179645"/>
              <a:ext cx="5049889" cy="2477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8349" y="797637"/>
            <a:ext cx="437959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2. </a:t>
            </a:r>
            <a:r>
              <a:rPr lang="en-US"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</a:t>
            </a:r>
            <a:r>
              <a:rPr sz="2000" spc="-24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1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프로세스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201930">
              <a:lnSpc>
                <a:spcPct val="100000"/>
              </a:lnSpc>
              <a:spcBef>
                <a:spcPts val="1720"/>
              </a:spcBef>
              <a:tabLst>
                <a:tab pos="539115" algn="l"/>
              </a:tabLst>
            </a:pPr>
            <a:r>
              <a:rPr sz="1800" spc="16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정규과정(5주)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후속과정(3주)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</a:t>
            </a:r>
            <a:r>
              <a:rPr sz="2000" spc="1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5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공유회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913903"/>
            <a:ext cx="9144000" cy="2679065"/>
            <a:chOff x="0" y="1913903"/>
            <a:chExt cx="9144000" cy="2679065"/>
          </a:xfrm>
        </p:grpSpPr>
        <p:sp>
          <p:nvSpPr>
            <p:cNvPr id="5" name="object 5"/>
            <p:cNvSpPr/>
            <p:nvPr/>
          </p:nvSpPr>
          <p:spPr>
            <a:xfrm>
              <a:off x="4571990" y="1955369"/>
              <a:ext cx="4571990" cy="21584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913903"/>
              <a:ext cx="4571990" cy="26785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A3D88A0D-214F-45BE-A835-CF0332D01AAF}"/>
              </a:ext>
            </a:extLst>
          </p:cNvPr>
          <p:cNvSpPr txBox="1">
            <a:spLocks/>
          </p:cNvSpPr>
          <p:nvPr/>
        </p:nvSpPr>
        <p:spPr>
          <a:xfrm>
            <a:off x="73024" y="52964"/>
            <a:ext cx="40417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altLang="ko-KR" sz="2000" kern="0" spc="-17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  </a:t>
            </a:r>
            <a:r>
              <a:rPr lang="ko-KR" altLang="en-US" sz="2000" kern="0" spc="-23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청소년 </a:t>
            </a:r>
            <a:r>
              <a:rPr lang="ko-KR" altLang="en-US" sz="2000" kern="0" spc="-22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체인지메이커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</a:t>
            </a:r>
            <a:r>
              <a:rPr lang="ko-KR" altLang="en-US" sz="2000" kern="0" spc="-3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endParaRPr lang="ko-KR" altLang="en-US" sz="2000" kern="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74694" y="1063547"/>
            <a:ext cx="6369287" cy="3421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8349" y="797637"/>
            <a:ext cx="2623185" cy="33342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40" indent="-269875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282575" algn="l"/>
              </a:tabLst>
            </a:pPr>
            <a:r>
              <a:rPr lang="en-US"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</a:t>
            </a:r>
            <a:r>
              <a:rPr sz="2000" spc="-24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1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프로세스</a:t>
            </a:r>
            <a:endParaRPr lang="en-US" sz="2000" spc="-24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281940" indent="-269875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282575" algn="l"/>
              </a:tabLst>
            </a:pPr>
            <a:endParaRPr lang="en-US" sz="2000" spc="-24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282575" algn="l"/>
              </a:tabLst>
            </a:pP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539115" lvl="1" indent="-337820">
              <a:lnSpc>
                <a:spcPct val="100000"/>
              </a:lnSpc>
              <a:spcBef>
                <a:spcPts val="1720"/>
              </a:spcBef>
              <a:buSzPct val="90000"/>
              <a:buChar char="-"/>
              <a:tabLst>
                <a:tab pos="539115" algn="l"/>
                <a:tab pos="539750" algn="l"/>
              </a:tabLst>
            </a:pP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줌(zoom)</a:t>
            </a:r>
            <a:r>
              <a:rPr sz="20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 lvl="1" indent="-337820">
              <a:lnSpc>
                <a:spcPct val="100000"/>
              </a:lnSpc>
              <a:spcBef>
                <a:spcPts val="1200"/>
              </a:spcBef>
              <a:buSzPct val="90000"/>
              <a:buChar char="-"/>
              <a:tabLst>
                <a:tab pos="539115" algn="l"/>
                <a:tab pos="539750" algn="l"/>
              </a:tabLst>
            </a:pP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매주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수요일</a:t>
            </a:r>
            <a:r>
              <a:rPr sz="2000" spc="-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7시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 lvl="1" indent="-337820">
              <a:lnSpc>
                <a:spcPct val="100000"/>
              </a:lnSpc>
              <a:spcBef>
                <a:spcPts val="1200"/>
              </a:spcBef>
              <a:buSzPct val="90000"/>
              <a:buChar char="-"/>
              <a:tabLst>
                <a:tab pos="539115" algn="l"/>
                <a:tab pos="539750" algn="l"/>
              </a:tabLst>
            </a:pP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매주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멘토링</a:t>
            </a:r>
            <a:r>
              <a:rPr sz="2000" spc="-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 lvl="1" indent="-349885">
              <a:lnSpc>
                <a:spcPct val="100000"/>
              </a:lnSpc>
              <a:spcBef>
                <a:spcPts val="1200"/>
              </a:spcBef>
              <a:buChar char="-"/>
              <a:tabLst>
                <a:tab pos="539115" algn="l"/>
                <a:tab pos="539750" algn="l"/>
              </a:tabLst>
            </a:pPr>
            <a:r>
              <a:rPr sz="20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윗기수, </a:t>
            </a:r>
            <a:r>
              <a:rPr sz="20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이사회</a:t>
            </a:r>
            <a:r>
              <a:rPr sz="2000" spc="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피드백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 lvl="1" indent="-349885">
              <a:lnSpc>
                <a:spcPct val="100000"/>
              </a:lnSpc>
              <a:spcBef>
                <a:spcPts val="1200"/>
              </a:spcBef>
              <a:buChar char="-"/>
              <a:tabLst>
                <a:tab pos="539115" algn="l"/>
                <a:tab pos="539750" algn="l"/>
              </a:tabLst>
            </a:pPr>
            <a:r>
              <a:rPr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가이드라인</a:t>
            </a:r>
            <a:r>
              <a:rPr sz="2000" spc="-1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제작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F3C889E-A576-40E8-A068-B9E34A4A5ECF}"/>
              </a:ext>
            </a:extLst>
          </p:cNvPr>
          <p:cNvSpPr txBox="1">
            <a:spLocks/>
          </p:cNvSpPr>
          <p:nvPr/>
        </p:nvSpPr>
        <p:spPr>
          <a:xfrm>
            <a:off x="73024" y="52964"/>
            <a:ext cx="40417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altLang="ko-KR" sz="2000" kern="0" spc="-17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  </a:t>
            </a:r>
            <a:r>
              <a:rPr lang="ko-KR" altLang="en-US" sz="2000" kern="0" spc="-23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청소년 </a:t>
            </a:r>
            <a:r>
              <a:rPr lang="ko-KR" altLang="en-US" sz="2000" kern="0" spc="-22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체인지메이커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</a:t>
            </a:r>
            <a:r>
              <a:rPr lang="ko-KR" altLang="en-US" sz="2000" kern="0" spc="-3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endParaRPr lang="ko-KR" altLang="en-US" sz="2000" kern="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8349" y="797637"/>
            <a:ext cx="437959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3. </a:t>
            </a:r>
            <a:r>
              <a:rPr lang="en-US"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 </a:t>
            </a:r>
            <a:r>
              <a:rPr sz="2000" spc="-24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팀별 </a:t>
            </a:r>
            <a:r>
              <a:rPr sz="2000" spc="-2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활동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201930">
              <a:lnSpc>
                <a:spcPct val="100000"/>
              </a:lnSpc>
              <a:spcBef>
                <a:spcPts val="1720"/>
              </a:spcBef>
              <a:tabLst>
                <a:tab pos="539115" algn="l"/>
              </a:tabLst>
            </a:pPr>
            <a:r>
              <a:rPr sz="1800" spc="16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정규과정(5주)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후속과정(3주)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</a:t>
            </a:r>
            <a:r>
              <a:rPr sz="2000" spc="1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5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공유회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5900" y="2418192"/>
            <a:ext cx="146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80" dirty="0">
                <a:latin typeface="Noto Sans CJK JP Black"/>
                <a:cs typeface="Noto Sans CJK JP Black"/>
              </a:rPr>
              <a:t>-</a:t>
            </a:r>
            <a:endParaRPr sz="2000">
              <a:latin typeface="Noto Sans CJK JP Black"/>
              <a:cs typeface="Noto Sans CJK JP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690746"/>
            <a:ext cx="9144000" cy="3204845"/>
            <a:chOff x="0" y="1690746"/>
            <a:chExt cx="9144000" cy="3204845"/>
          </a:xfrm>
        </p:grpSpPr>
        <p:sp>
          <p:nvSpPr>
            <p:cNvPr id="6" name="object 6"/>
            <p:cNvSpPr/>
            <p:nvPr/>
          </p:nvSpPr>
          <p:spPr>
            <a:xfrm>
              <a:off x="4484491" y="1690746"/>
              <a:ext cx="4659490" cy="3204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690746"/>
              <a:ext cx="4822015" cy="32047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2">
            <a:extLst>
              <a:ext uri="{FF2B5EF4-FFF2-40B4-BE49-F238E27FC236}">
                <a16:creationId xmlns:a16="http://schemas.microsoft.com/office/drawing/2014/main" id="{C99EC6DC-8517-4301-B989-2A18673214E7}"/>
              </a:ext>
            </a:extLst>
          </p:cNvPr>
          <p:cNvSpPr txBox="1">
            <a:spLocks/>
          </p:cNvSpPr>
          <p:nvPr/>
        </p:nvSpPr>
        <p:spPr>
          <a:xfrm>
            <a:off x="73024" y="52964"/>
            <a:ext cx="38893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altLang="ko-KR" sz="2000" kern="0" spc="-17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  </a:t>
            </a:r>
            <a:r>
              <a:rPr lang="ko-KR" altLang="en-US" sz="2000" kern="0" spc="-23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청소년 </a:t>
            </a:r>
            <a:r>
              <a:rPr lang="ko-KR" altLang="en-US" sz="2000" kern="0" spc="-22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체인지메이커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</a:t>
            </a:r>
            <a:r>
              <a:rPr lang="ko-KR" altLang="en-US" sz="2000" kern="0" spc="-3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endParaRPr lang="ko-KR" altLang="en-US" sz="2000" kern="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15900" y="2418192"/>
            <a:ext cx="146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80" dirty="0">
                <a:latin typeface="Noto Sans CJK JP Black"/>
                <a:cs typeface="Noto Sans CJK JP Black"/>
              </a:rPr>
              <a:t>-</a:t>
            </a:r>
            <a:endParaRPr sz="2000">
              <a:latin typeface="Noto Sans CJK JP Black"/>
              <a:cs typeface="Noto Sans CJK JP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672446"/>
            <a:ext cx="9143981" cy="30718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219D20D-4B0C-4FC7-9AAA-D9AEE5E9B00C}"/>
              </a:ext>
            </a:extLst>
          </p:cNvPr>
          <p:cNvSpPr txBox="1">
            <a:spLocks/>
          </p:cNvSpPr>
          <p:nvPr/>
        </p:nvSpPr>
        <p:spPr>
          <a:xfrm>
            <a:off x="73024" y="52964"/>
            <a:ext cx="40417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altLang="ko-KR" sz="2000" kern="0" spc="-17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  </a:t>
            </a:r>
            <a:r>
              <a:rPr lang="ko-KR" altLang="en-US" sz="2000" kern="0" spc="-23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청소년 </a:t>
            </a:r>
            <a:r>
              <a:rPr lang="ko-KR" altLang="en-US" sz="2000" kern="0" spc="-225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체인지메이커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양성</a:t>
            </a:r>
            <a:r>
              <a:rPr lang="ko-KR" altLang="en-US" sz="2000" kern="0" spc="-3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000" kern="0" spc="-24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endParaRPr lang="ko-KR" altLang="en-US" sz="2000" kern="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91ABA5-A672-4635-B5D2-B5B8CF1FC5ED}"/>
              </a:ext>
            </a:extLst>
          </p:cNvPr>
          <p:cNvSpPr txBox="1"/>
          <p:nvPr/>
        </p:nvSpPr>
        <p:spPr>
          <a:xfrm>
            <a:off x="238349" y="797637"/>
            <a:ext cx="437959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3. </a:t>
            </a:r>
            <a:r>
              <a:rPr lang="en-US"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 </a:t>
            </a:r>
            <a:r>
              <a:rPr sz="2000" spc="-24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팀별 </a:t>
            </a:r>
            <a:r>
              <a:rPr sz="2000" spc="-2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활동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201930">
              <a:lnSpc>
                <a:spcPct val="100000"/>
              </a:lnSpc>
              <a:spcBef>
                <a:spcPts val="1720"/>
              </a:spcBef>
              <a:tabLst>
                <a:tab pos="539115" algn="l"/>
              </a:tabLst>
            </a:pPr>
            <a:r>
              <a:rPr sz="1800" spc="16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정규과정(5주)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후속과정(3주)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</a:t>
            </a:r>
            <a:r>
              <a:rPr sz="2000" spc="1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5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공유회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0" spc="-254" baseline="-3148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03</a:t>
            </a:r>
            <a:r>
              <a:rPr sz="9000" spc="652" baseline="-3148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5100" spc="-39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교육개발TF</a:t>
            </a:r>
            <a:endParaRPr sz="51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00090" y="2551529"/>
            <a:ext cx="303911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spc="-3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&amp;</a:t>
            </a:r>
            <a:r>
              <a:rPr sz="5100" spc="16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5100" spc="-40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서베이TF</a:t>
            </a:r>
            <a:endParaRPr sz="51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571744"/>
            <a:ext cx="3423285" cy="0"/>
          </a:xfrm>
          <a:custGeom>
            <a:avLst/>
            <a:gdLst/>
            <a:ahLst/>
            <a:cxnLst/>
            <a:rect l="l" t="t" r="r" b="b"/>
            <a:pathLst>
              <a:path w="3423285">
                <a:moveTo>
                  <a:pt x="0" y="0"/>
                </a:moveTo>
                <a:lnTo>
                  <a:pt x="3422993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32250" cy="5143500"/>
          </a:xfrm>
          <a:custGeom>
            <a:avLst/>
            <a:gdLst/>
            <a:ahLst/>
            <a:cxnLst/>
            <a:rect l="l" t="t" r="r" b="b"/>
            <a:pathLst>
              <a:path w="4032250" h="5143500">
                <a:moveTo>
                  <a:pt x="403199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4031991" y="0"/>
                </a:lnTo>
                <a:lnTo>
                  <a:pt x="4031991" y="514348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60529" y="2222886"/>
            <a:ext cx="25069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2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C</a:t>
            </a:r>
            <a:r>
              <a:rPr sz="4000" spc="-409" dirty="0">
                <a:solidFill>
                  <a:srgbClr val="FFFFFF"/>
                </a:solidFill>
                <a:latin typeface="Noto Sans CJK JP Black"/>
                <a:cs typeface="Noto Sans CJK JP Black"/>
              </a:rPr>
              <a:t>ONTEN</a:t>
            </a:r>
            <a:r>
              <a:rPr sz="4000" spc="-110" dirty="0">
                <a:solidFill>
                  <a:srgbClr val="FFFFFF"/>
                </a:solidFill>
                <a:latin typeface="Noto Sans CJK JP Black"/>
                <a:cs typeface="Noto Sans CJK JP Black"/>
              </a:rPr>
              <a:t>T</a:t>
            </a:r>
            <a:r>
              <a:rPr sz="4000" spc="-125" dirty="0">
                <a:solidFill>
                  <a:srgbClr val="FFFFFF"/>
                </a:solidFill>
                <a:latin typeface="Noto Sans CJK JP Black"/>
                <a:cs typeface="Noto Sans CJK JP Black"/>
              </a:rPr>
              <a:t>S</a:t>
            </a:r>
            <a:endParaRPr sz="4000">
              <a:latin typeface="Noto Sans CJK JP Black"/>
              <a:cs typeface="Noto Sans CJK JP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16415" y="1172652"/>
            <a:ext cx="48799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marR="5080" indent="-282575">
              <a:lnSpc>
                <a:spcPct val="100000"/>
              </a:lnSpc>
              <a:spcBef>
                <a:spcPts val="100"/>
              </a:spcBef>
            </a:pPr>
            <a:r>
              <a:rPr sz="2200" spc="-195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01 </a:t>
            </a:r>
            <a:r>
              <a:rPr sz="2200" spc="-245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유스체인지메이커스  </a:t>
            </a:r>
            <a:r>
              <a:rPr sz="2200" spc="-18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단체 </a:t>
            </a:r>
            <a:r>
              <a:rPr sz="2200" spc="-225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및 </a:t>
            </a:r>
            <a:r>
              <a:rPr sz="2200" spc="-2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조원</a:t>
            </a:r>
            <a:r>
              <a:rPr sz="2200" spc="-13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2200" spc="-2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소개</a:t>
            </a:r>
            <a:endParaRPr sz="22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6415" y="1823799"/>
            <a:ext cx="437012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02 </a:t>
            </a:r>
            <a:r>
              <a:rPr sz="2200" spc="-2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청소년 </a:t>
            </a:r>
            <a:r>
              <a:rPr sz="2200" spc="-2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체인지메이커 </a:t>
            </a:r>
            <a:r>
              <a:rPr sz="2200" spc="-2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양성</a:t>
            </a:r>
            <a:r>
              <a:rPr sz="2200" spc="-1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200" spc="-2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프로그램</a:t>
            </a:r>
            <a:endParaRPr sz="22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6415" y="2480752"/>
            <a:ext cx="3072003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6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03 </a:t>
            </a:r>
            <a:r>
              <a:rPr sz="2200" spc="-1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교육개발TF,</a:t>
            </a:r>
            <a:r>
              <a:rPr sz="2200" spc="-1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200" spc="-16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서베이TF</a:t>
            </a:r>
            <a:endParaRPr sz="22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16415" y="3137705"/>
            <a:ext cx="235988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398145" algn="l"/>
              </a:tabLst>
            </a:pPr>
            <a:r>
              <a:rPr lang="en-US" sz="2200" spc="-2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04  </a:t>
            </a:r>
            <a:r>
              <a:rPr sz="2200" spc="-245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대외적</a:t>
            </a:r>
            <a:r>
              <a:rPr sz="2200" spc="-2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</a:t>
            </a:r>
            <a:r>
              <a:rPr sz="2200" spc="-220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성과</a:t>
            </a:r>
            <a:r>
              <a:rPr sz="2200" spc="-7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200" spc="-220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보고</a:t>
            </a:r>
            <a:endParaRPr sz="22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5185B-9149-4929-81B1-66856C4AB292}"/>
              </a:ext>
            </a:extLst>
          </p:cNvPr>
          <p:cNvSpPr txBox="1"/>
          <p:nvPr/>
        </p:nvSpPr>
        <p:spPr>
          <a:xfrm>
            <a:off x="4343400" y="3664863"/>
            <a:ext cx="228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>
              <a:lnSpc>
                <a:spcPct val="100000"/>
              </a:lnSpc>
              <a:tabLst>
                <a:tab pos="385445" algn="l"/>
              </a:tabLst>
            </a:pPr>
            <a:r>
              <a:rPr lang="en-US" altLang="ko-KR" sz="2200" spc="-195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05  </a:t>
            </a:r>
            <a:r>
              <a:rPr lang="ko-KR" altLang="en-US" sz="2200" spc="-19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향후  </a:t>
            </a:r>
            <a:r>
              <a:rPr lang="ko-KR" altLang="en-US" sz="2200" spc="-22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활동 </a:t>
            </a:r>
            <a:r>
              <a:rPr lang="ko-KR" altLang="en-US" sz="2200" spc="-2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lang="ko-KR" altLang="en-US" sz="2200" spc="-19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계획</a:t>
            </a:r>
            <a:endParaRPr lang="ko-KR" altLang="en-US" sz="22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57150"/>
            <a:ext cx="15424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1.</a:t>
            </a:r>
            <a:r>
              <a:rPr lang="en-US"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  </a:t>
            </a:r>
            <a:r>
              <a:rPr sz="2000" spc="-155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교육개발TF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817" y="797637"/>
            <a:ext cx="4306570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1.	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아젠다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기획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28270">
              <a:lnSpc>
                <a:spcPct val="100000"/>
              </a:lnSpc>
              <a:spcBef>
                <a:spcPts val="1720"/>
              </a:spcBef>
              <a:tabLst>
                <a:tab pos="465455" algn="l"/>
              </a:tabLst>
            </a:pPr>
            <a:r>
              <a:rPr sz="1800" spc="16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정규과정(5주)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후속과정(3주)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+</a:t>
            </a:r>
            <a:r>
              <a:rPr sz="2000" spc="1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5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공유회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4399" y="1786321"/>
            <a:ext cx="8375183" cy="2803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819150"/>
            <a:ext cx="5638800" cy="800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>
              <a:lnSpc>
                <a:spcPct val="100000"/>
              </a:lnSpc>
              <a:tabLst>
                <a:tab pos="374650" algn="l"/>
              </a:tabLst>
            </a:pPr>
            <a:r>
              <a:rPr lang="en-US"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2.   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피드백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630555" marR="5080" indent="-337185">
              <a:lnSpc>
                <a:spcPct val="150000"/>
              </a:lnSpc>
              <a:spcBef>
                <a:spcPts val="520"/>
              </a:spcBef>
              <a:tabLst>
                <a:tab pos="630555" algn="l"/>
              </a:tabLst>
            </a:pPr>
            <a:r>
              <a:rPr sz="1800" spc="16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-	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</a:t>
            </a:r>
            <a:r>
              <a:rPr lang="en-US"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2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멘토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lang="en-US"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3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피드백</a:t>
            </a:r>
            <a:r>
              <a:rPr lang="en-US"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9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반영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lang="en-US"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후</a:t>
            </a:r>
            <a:r>
              <a:rPr sz="2000" spc="-11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lang="en-US" sz="2000" spc="-11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9기 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1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기획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09800" y="1123950"/>
            <a:ext cx="6934200" cy="4027539"/>
            <a:chOff x="2133845" y="1072047"/>
            <a:chExt cx="7010400" cy="4071620"/>
          </a:xfrm>
        </p:grpSpPr>
        <p:sp>
          <p:nvSpPr>
            <p:cNvPr id="4" name="object 4"/>
            <p:cNvSpPr/>
            <p:nvPr/>
          </p:nvSpPr>
          <p:spPr>
            <a:xfrm>
              <a:off x="5148964" y="1072047"/>
              <a:ext cx="3995016" cy="40714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33845" y="1689996"/>
              <a:ext cx="3199068" cy="34534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2">
            <a:extLst>
              <a:ext uri="{FF2B5EF4-FFF2-40B4-BE49-F238E27FC236}">
                <a16:creationId xmlns:a16="http://schemas.microsoft.com/office/drawing/2014/main" id="{CE68C883-1075-48C1-85D8-2CB363876520}"/>
              </a:ext>
            </a:extLst>
          </p:cNvPr>
          <p:cNvSpPr txBox="1"/>
          <p:nvPr/>
        </p:nvSpPr>
        <p:spPr>
          <a:xfrm>
            <a:off x="152400" y="57150"/>
            <a:ext cx="15424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1.</a:t>
            </a:r>
            <a:r>
              <a:rPr lang="en-US"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  </a:t>
            </a:r>
            <a:r>
              <a:rPr sz="2000" spc="-155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교육개발TF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91" y="52964"/>
            <a:ext cx="2663825" cy="4419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396240" algn="l"/>
                <a:tab pos="396875" algn="l"/>
              </a:tabLst>
            </a:pPr>
            <a:r>
              <a:rPr lang="en-US" sz="2000" spc="-15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1.  </a:t>
            </a:r>
            <a:r>
              <a:rPr sz="2000" spc="-155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교육개발TF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FFFFFF"/>
              </a:buClr>
              <a:buFont typeface="Noto Sans CJK JP Black"/>
              <a:buAutoNum type="arabicPeriod"/>
            </a:pPr>
            <a:endParaRPr sz="16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365125" lvl="1" indent="-261620">
              <a:lnSpc>
                <a:spcPct val="100000"/>
              </a:lnSpc>
              <a:buAutoNum type="arabicPeriod" startAt="3"/>
              <a:tabLst>
                <a:tab pos="365760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9기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기획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630555" lvl="2" indent="-337185">
              <a:lnSpc>
                <a:spcPct val="100000"/>
              </a:lnSpc>
              <a:spcBef>
                <a:spcPts val="1720"/>
              </a:spcBef>
              <a:buSzPct val="90000"/>
              <a:buChar char="-"/>
              <a:tabLst>
                <a:tab pos="630555" algn="l"/>
                <a:tab pos="631190" algn="l"/>
              </a:tabLst>
            </a:pPr>
            <a:r>
              <a:rPr sz="2000" spc="-1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9기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기획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630555" lvl="2" indent="-349250">
              <a:lnSpc>
                <a:spcPct val="100000"/>
              </a:lnSpc>
              <a:spcBef>
                <a:spcPts val="1200"/>
              </a:spcBef>
              <a:buChar char="-"/>
              <a:tabLst>
                <a:tab pos="630555" algn="l"/>
                <a:tab pos="631190" algn="l"/>
              </a:tabLst>
            </a:pPr>
            <a:r>
              <a:rPr sz="2000" spc="-17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변경사항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823594" lvl="3" indent="-193675">
              <a:lnSpc>
                <a:spcPts val="2800"/>
              </a:lnSpc>
              <a:spcBef>
                <a:spcPts val="1200"/>
              </a:spcBef>
              <a:buSzPct val="95000"/>
              <a:buAutoNum type="arabicParenR"/>
              <a:tabLst>
                <a:tab pos="824230" algn="l"/>
              </a:tabLst>
            </a:pPr>
            <a:r>
              <a:rPr sz="2000" spc="-25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워크숍 </a:t>
            </a: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시간</a:t>
            </a:r>
            <a:r>
              <a:rPr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축소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868044" lvl="3" indent="-238125">
              <a:lnSpc>
                <a:spcPts val="2800"/>
              </a:lnSpc>
              <a:spcBef>
                <a:spcPts val="1200"/>
              </a:spcBef>
              <a:buSzPct val="95000"/>
              <a:buAutoNum type="arabicParenR"/>
              <a:tabLst>
                <a:tab pos="868680" algn="l"/>
              </a:tabLst>
            </a:pPr>
            <a:r>
              <a:rPr sz="20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인원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일정</a:t>
            </a:r>
            <a:r>
              <a:rPr sz="2000" spc="-11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축소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859155" lvl="3" indent="-229235">
              <a:lnSpc>
                <a:spcPts val="2800"/>
              </a:lnSpc>
              <a:spcBef>
                <a:spcPts val="1200"/>
              </a:spcBef>
              <a:buSzPct val="95000"/>
              <a:buAutoNum type="arabicParenR"/>
              <a:tabLst>
                <a:tab pos="859790" algn="l"/>
              </a:tabLst>
            </a:pPr>
            <a:r>
              <a:rPr sz="20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사전과제</a:t>
            </a:r>
            <a:r>
              <a:rPr sz="2000" spc="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추가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878840" lvl="3" indent="-248920">
              <a:lnSpc>
                <a:spcPts val="2800"/>
              </a:lnSpc>
              <a:spcBef>
                <a:spcPts val="1200"/>
              </a:spcBef>
              <a:buSzPct val="95000"/>
              <a:buAutoNum type="arabicParenR"/>
              <a:tabLst>
                <a:tab pos="879475" algn="l"/>
              </a:tabLst>
            </a:pP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멘토링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일정</a:t>
            </a:r>
            <a:r>
              <a:rPr sz="2000" spc="-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픽스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865505" lvl="3" indent="-235585">
              <a:lnSpc>
                <a:spcPts val="2800"/>
              </a:lnSpc>
              <a:spcBef>
                <a:spcPts val="1200"/>
              </a:spcBef>
              <a:buSzPct val="95000"/>
              <a:buAutoNum type="arabicParenR"/>
              <a:tabLst>
                <a:tab pos="866140" algn="l"/>
              </a:tabLst>
            </a:pPr>
            <a:r>
              <a:rPr sz="2000" spc="-24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인터뷰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방법론</a:t>
            </a:r>
            <a:r>
              <a:rPr sz="2000" spc="-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공유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34897" y="285750"/>
            <a:ext cx="6309103" cy="47288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1636571"/>
            <a:ext cx="9144000" cy="3507104"/>
            <a:chOff x="0" y="1636571"/>
            <a:chExt cx="9144000" cy="3507104"/>
          </a:xfrm>
        </p:grpSpPr>
        <p:sp>
          <p:nvSpPr>
            <p:cNvPr id="4" name="object 4"/>
            <p:cNvSpPr/>
            <p:nvPr/>
          </p:nvSpPr>
          <p:spPr>
            <a:xfrm>
              <a:off x="4501415" y="1680821"/>
              <a:ext cx="4642565" cy="34626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636571"/>
              <a:ext cx="4501415" cy="35033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2">
            <a:extLst>
              <a:ext uri="{FF2B5EF4-FFF2-40B4-BE49-F238E27FC236}">
                <a16:creationId xmlns:a16="http://schemas.microsoft.com/office/drawing/2014/main" id="{27DF9F28-5592-4B6A-97AF-0182F6E44F67}"/>
              </a:ext>
            </a:extLst>
          </p:cNvPr>
          <p:cNvSpPr txBox="1"/>
          <p:nvPr/>
        </p:nvSpPr>
        <p:spPr>
          <a:xfrm>
            <a:off x="143566" y="52964"/>
            <a:ext cx="3984625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indent="-41148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23545" algn="l"/>
                <a:tab pos="424180" algn="l"/>
              </a:tabLst>
            </a:pPr>
            <a:r>
              <a:rPr sz="2000" spc="-16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서베이TF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FFFFFF"/>
              </a:buClr>
              <a:buFont typeface="Noto Sans CJK JP Black"/>
              <a:buAutoNum type="arabicPeriod" startAt="2"/>
            </a:pPr>
            <a:endParaRPr sz="16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564515" lvl="1" indent="-384810">
              <a:lnSpc>
                <a:spcPct val="100000"/>
              </a:lnSpc>
              <a:buAutoNum type="arabicPeriod"/>
              <a:tabLst>
                <a:tab pos="564515" algn="l"/>
                <a:tab pos="565150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29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서베이</a:t>
            </a:r>
            <a:r>
              <a:rPr sz="2000" spc="-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9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기획</a:t>
            </a:r>
            <a:endParaRPr lang="en-US"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79705" lvl="1">
              <a:lnSpc>
                <a:spcPct val="100000"/>
              </a:lnSpc>
              <a:tabLst>
                <a:tab pos="564515" algn="l"/>
                <a:tab pos="565150" algn="l"/>
              </a:tabLst>
            </a:pPr>
            <a:endParaRPr lang="en-US" sz="2000" spc="-229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79705" lvl="1">
              <a:lnSpc>
                <a:spcPct val="100000"/>
              </a:lnSpc>
              <a:tabLst>
                <a:tab pos="564515" algn="l"/>
                <a:tab pos="565150" algn="l"/>
              </a:tabLst>
            </a:pPr>
            <a:r>
              <a:rPr lang="en-US"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-   </a:t>
            </a:r>
            <a:r>
              <a:rPr lang="ko-KR" altLang="en-US"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사전  </a:t>
            </a:r>
            <a:r>
              <a:rPr sz="2000" spc="-229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</a:t>
            </a:r>
            <a:r>
              <a:rPr sz="20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566" y="52964"/>
            <a:ext cx="3984625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indent="-41148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23545" algn="l"/>
                <a:tab pos="424180" algn="l"/>
              </a:tabLst>
            </a:pPr>
            <a:r>
              <a:rPr sz="2000" spc="-16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서베이TF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FFFFFF"/>
              </a:buClr>
              <a:buFont typeface="Noto Sans CJK JP Black"/>
              <a:buAutoNum type="arabicPeriod" startAt="2"/>
            </a:pPr>
            <a:endParaRPr sz="16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564515" lvl="1" indent="-384810">
              <a:lnSpc>
                <a:spcPct val="100000"/>
              </a:lnSpc>
              <a:buAutoNum type="arabicPeriod"/>
              <a:tabLst>
                <a:tab pos="564515" algn="l"/>
                <a:tab pos="565150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서베이</a:t>
            </a:r>
            <a:r>
              <a:rPr sz="2000" spc="-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기획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296545">
              <a:lnSpc>
                <a:spcPct val="100000"/>
              </a:lnSpc>
              <a:spcBef>
                <a:spcPts val="1720"/>
              </a:spcBef>
              <a:tabLst>
                <a:tab pos="633730" algn="l"/>
              </a:tabLst>
            </a:pPr>
            <a:r>
              <a:rPr sz="1800" spc="1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-	</a:t>
            </a:r>
            <a:r>
              <a:rPr sz="20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주차별 </a:t>
            </a:r>
            <a:r>
              <a:rPr sz="2000" spc="-25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워크숍 </a:t>
            </a:r>
            <a:r>
              <a:rPr sz="2000" spc="18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/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멘토링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</a:t>
            </a:r>
            <a:r>
              <a:rPr sz="20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1990" y="1588021"/>
            <a:ext cx="4571990" cy="3555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617424"/>
            <a:ext cx="4381141" cy="3496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566" y="52964"/>
            <a:ext cx="4538345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3545" algn="l"/>
              </a:tabLst>
            </a:pPr>
            <a:r>
              <a:rPr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2.	</a:t>
            </a:r>
            <a:r>
              <a:rPr sz="2000" spc="-16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서베이TF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07314">
              <a:lnSpc>
                <a:spcPct val="100000"/>
              </a:lnSpc>
              <a:tabLst>
                <a:tab pos="447675" algn="l"/>
              </a:tabLst>
            </a:pPr>
            <a:r>
              <a:rPr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2.	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서베이</a:t>
            </a:r>
            <a:r>
              <a:rPr sz="2000" spc="-6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결과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296545">
              <a:lnSpc>
                <a:spcPct val="100000"/>
              </a:lnSpc>
              <a:spcBef>
                <a:spcPts val="1720"/>
              </a:spcBef>
              <a:tabLst>
                <a:tab pos="633730" algn="l"/>
              </a:tabLst>
            </a:pPr>
            <a:r>
              <a:rPr sz="1800" spc="1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-	</a:t>
            </a:r>
            <a:r>
              <a:rPr sz="20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사전, </a:t>
            </a: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사후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20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만족도 </a:t>
            </a:r>
            <a:r>
              <a:rPr sz="20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조사</a:t>
            </a:r>
            <a:r>
              <a:rPr sz="2000" spc="-11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(수치화)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763471"/>
            <a:ext cx="9144000" cy="3380104"/>
            <a:chOff x="0" y="1763471"/>
            <a:chExt cx="9144000" cy="3380104"/>
          </a:xfrm>
        </p:grpSpPr>
        <p:sp>
          <p:nvSpPr>
            <p:cNvPr id="4" name="object 4"/>
            <p:cNvSpPr/>
            <p:nvPr/>
          </p:nvSpPr>
          <p:spPr>
            <a:xfrm>
              <a:off x="0" y="1763471"/>
              <a:ext cx="4571990" cy="33799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990" y="1827771"/>
              <a:ext cx="4571990" cy="33157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566" y="52964"/>
            <a:ext cx="7914005" cy="4330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 indent="-41148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23545" algn="l"/>
                <a:tab pos="424180" algn="l"/>
              </a:tabLst>
            </a:pPr>
            <a:r>
              <a:rPr sz="2000" spc="-16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서베이TF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AutoNum type="arabicPeriod" startAt="2"/>
            </a:pPr>
            <a:endParaRPr sz="1600" dirty="0">
              <a:latin typeface="Noto Sans CJK JP Black"/>
              <a:cs typeface="Noto Sans CJK JP Black"/>
            </a:endParaRPr>
          </a:p>
          <a:p>
            <a:pPr marL="438784" indent="-332105">
              <a:lnSpc>
                <a:spcPct val="100000"/>
              </a:lnSpc>
              <a:buAutoNum type="arabicPeriod" startAt="2"/>
              <a:tabLst>
                <a:tab pos="438784" algn="l"/>
                <a:tab pos="439420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서베이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진행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관련</a:t>
            </a:r>
            <a:r>
              <a:rPr sz="2000" spc="-10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이슈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633730" lvl="1" indent="-337820">
              <a:lnSpc>
                <a:spcPct val="150000"/>
              </a:lnSpc>
              <a:spcBef>
                <a:spcPts val="1720"/>
              </a:spcBef>
              <a:buSzPct val="90000"/>
              <a:buChar char="-"/>
              <a:tabLst>
                <a:tab pos="633730" algn="l"/>
                <a:tab pos="634365" algn="l"/>
              </a:tabLst>
            </a:pPr>
            <a:r>
              <a:rPr sz="20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사전, </a:t>
            </a: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사후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20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만족도 </a:t>
            </a:r>
            <a:r>
              <a:rPr sz="20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조사</a:t>
            </a:r>
            <a:r>
              <a:rPr sz="2000" spc="-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(수치화)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lvl="1">
              <a:lnSpc>
                <a:spcPct val="150000"/>
              </a:lnSpc>
              <a:spcBef>
                <a:spcPts val="65"/>
              </a:spcBef>
              <a:buChar char="-"/>
            </a:pP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633730" lvl="1" indent="-349885">
              <a:lnSpc>
                <a:spcPct val="150000"/>
              </a:lnSpc>
              <a:spcBef>
                <a:spcPts val="5"/>
              </a:spcBef>
              <a:buChar char="-"/>
              <a:tabLst>
                <a:tab pos="633730" algn="l"/>
                <a:tab pos="634365" algn="l"/>
              </a:tabLst>
            </a:pPr>
            <a:r>
              <a:rPr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서베이의 </a:t>
            </a:r>
            <a:r>
              <a:rPr sz="2000" spc="-29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목적</a:t>
            </a:r>
            <a:r>
              <a:rPr sz="2000" spc="-2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04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불분명</a:t>
            </a:r>
            <a:r>
              <a:rPr lang="en-US" sz="20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(멘티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이해도 </a:t>
            </a:r>
            <a:r>
              <a:rPr sz="20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측정?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 </a:t>
            </a:r>
            <a:r>
              <a:rPr sz="20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개별 </a:t>
            </a:r>
            <a:r>
              <a:rPr sz="2000" spc="-1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역량 </a:t>
            </a:r>
            <a:r>
              <a:rPr sz="20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측정? </a:t>
            </a: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피드백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반영?)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lvl="1">
              <a:lnSpc>
                <a:spcPct val="150000"/>
              </a:lnSpc>
              <a:spcBef>
                <a:spcPts val="65"/>
              </a:spcBef>
              <a:buChar char="-"/>
            </a:pP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633730" lvl="1" indent="-349885">
              <a:lnSpc>
                <a:spcPct val="150000"/>
              </a:lnSpc>
              <a:buChar char="-"/>
              <a:tabLst>
                <a:tab pos="633730" algn="l"/>
                <a:tab pos="634365" algn="l"/>
              </a:tabLst>
            </a:pP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 </a:t>
            </a:r>
            <a:r>
              <a:rPr sz="20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중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 </a:t>
            </a:r>
            <a:r>
              <a:rPr sz="2000" spc="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-&gt; </a:t>
            </a: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멘토들이 피드백 </a:t>
            </a:r>
            <a:r>
              <a:rPr sz="20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즉각 </a:t>
            </a:r>
            <a:r>
              <a:rPr sz="2000" spc="-18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반영하기</a:t>
            </a:r>
            <a:r>
              <a:rPr sz="2000" spc="-1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어려움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lvl="1">
              <a:lnSpc>
                <a:spcPct val="150000"/>
              </a:lnSpc>
              <a:spcBef>
                <a:spcPts val="70"/>
              </a:spcBef>
              <a:buChar char="-"/>
            </a:pP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633730" lvl="1" indent="-349885">
              <a:lnSpc>
                <a:spcPct val="150000"/>
              </a:lnSpc>
              <a:buChar char="-"/>
              <a:tabLst>
                <a:tab pos="633730" algn="l"/>
                <a:tab pos="634365" algn="l"/>
              </a:tabLst>
            </a:pP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빈도 </a:t>
            </a:r>
            <a:r>
              <a:rPr sz="2000"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매우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높아 </a:t>
            </a:r>
            <a:r>
              <a:rPr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뒤로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갈수록 서베이 </a:t>
            </a:r>
            <a:r>
              <a:rPr sz="20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참여도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저조 </a:t>
            </a:r>
            <a:r>
              <a:rPr sz="2000" spc="-2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등  </a:t>
            </a:r>
            <a:r>
              <a:rPr sz="20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문제</a:t>
            </a:r>
            <a:r>
              <a:rPr sz="2000" spc="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AoyagiKouzanFontT"/>
              </a:rPr>
              <a:t>有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566" y="52964"/>
            <a:ext cx="7680325" cy="4430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423545" algn="l"/>
                <a:tab pos="424180" algn="l"/>
              </a:tabLst>
            </a:pPr>
            <a:r>
              <a:rPr lang="en-US" sz="2000" spc="-16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2.   </a:t>
            </a:r>
            <a:r>
              <a:rPr sz="2000" spc="-16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서베이TF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FFFFFF"/>
              </a:buClr>
              <a:buFont typeface="Noto Sans CJK JP Black"/>
              <a:buAutoNum type="arabicPeriod" startAt="2"/>
            </a:pPr>
            <a:endParaRPr sz="16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58470" lvl="1" indent="-351790">
              <a:lnSpc>
                <a:spcPct val="100000"/>
              </a:lnSpc>
              <a:buAutoNum type="arabicPeriod" startAt="4"/>
              <a:tabLst>
                <a:tab pos="458470" algn="l"/>
                <a:tab pos="459105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9기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 </a:t>
            </a:r>
            <a:r>
              <a:rPr sz="2000" spc="-16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서베이TF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2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활동</a:t>
            </a:r>
            <a:endParaRPr lang="en-US" sz="2000" spc="-22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106680" lvl="1">
              <a:lnSpc>
                <a:spcPct val="100000"/>
              </a:lnSpc>
              <a:tabLst>
                <a:tab pos="458470" algn="l"/>
                <a:tab pos="459105" algn="l"/>
              </a:tabLst>
            </a:pP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633730" lvl="2" indent="-349885">
              <a:lnSpc>
                <a:spcPct val="150000"/>
              </a:lnSpc>
              <a:spcBef>
                <a:spcPts val="1720"/>
              </a:spcBef>
              <a:buChar char="-"/>
              <a:tabLst>
                <a:tab pos="633730" algn="l"/>
                <a:tab pos="634365" algn="l"/>
              </a:tabLst>
            </a:pP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 </a:t>
            </a:r>
            <a:r>
              <a:rPr sz="20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진행의 </a:t>
            </a:r>
            <a:r>
              <a:rPr sz="20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뚜렷한 </a:t>
            </a:r>
            <a:r>
              <a:rPr sz="2000" spc="-29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목적</a:t>
            </a:r>
            <a:r>
              <a:rPr sz="2000" spc="-2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15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설정</a:t>
            </a:r>
            <a:r>
              <a:rPr lang="en-US"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(사전,사후 </a:t>
            </a:r>
            <a:r>
              <a:rPr sz="2000" spc="-1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와 </a:t>
            </a:r>
            <a:r>
              <a:rPr sz="20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주차별 </a:t>
            </a:r>
            <a:r>
              <a:rPr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서베이의 </a:t>
            </a:r>
            <a:r>
              <a:rPr sz="2000" spc="-2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목적이</a:t>
            </a:r>
            <a:r>
              <a:rPr sz="2000" spc="-2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8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다름)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lvl="2">
              <a:lnSpc>
                <a:spcPct val="150000"/>
              </a:lnSpc>
              <a:spcBef>
                <a:spcPts val="65"/>
              </a:spcBef>
              <a:buFont typeface="Noto Sans CJK JP Black"/>
              <a:buChar char="-"/>
            </a:pPr>
            <a:endParaRPr sz="11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633730" lvl="2" indent="-349885">
              <a:lnSpc>
                <a:spcPct val="150000"/>
              </a:lnSpc>
              <a:spcBef>
                <a:spcPts val="5"/>
              </a:spcBef>
              <a:buChar char="-"/>
              <a:tabLst>
                <a:tab pos="633730" algn="l"/>
                <a:tab pos="634365" algn="l"/>
              </a:tabLst>
            </a:pPr>
            <a:r>
              <a:rPr sz="20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주차별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질문 </a:t>
            </a:r>
            <a:r>
              <a:rPr sz="2000" spc="-2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수정  </a:t>
            </a:r>
            <a:r>
              <a:rPr sz="2000" spc="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-&gt; </a:t>
            </a:r>
            <a:r>
              <a:rPr sz="20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당일 </a:t>
            </a:r>
            <a:r>
              <a:rPr sz="2000" spc="-25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워크숍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활동 </a:t>
            </a:r>
            <a:r>
              <a:rPr sz="20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순서에 </a:t>
            </a:r>
            <a:r>
              <a:rPr sz="20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따라 </a:t>
            </a:r>
            <a:r>
              <a:rPr sz="2000" spc="-24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질문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0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구체화</a:t>
            </a:r>
            <a:endParaRPr sz="11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633730">
              <a:lnSpc>
                <a:spcPct val="150000"/>
              </a:lnSpc>
            </a:pPr>
            <a:r>
              <a:rPr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: 멘티들 스스로가 </a:t>
            </a:r>
            <a:r>
              <a:rPr spc="-25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워크숍을 </a:t>
            </a:r>
            <a:r>
              <a:rPr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되돌아볼 </a:t>
            </a:r>
            <a:r>
              <a:rPr spc="-2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수</a:t>
            </a:r>
            <a:r>
              <a:rPr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있는 </a:t>
            </a:r>
            <a:r>
              <a:rPr spc="-23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질문들도 </a:t>
            </a:r>
            <a:r>
              <a:rPr spc="-3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구성</a:t>
            </a:r>
            <a:endParaRPr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>
              <a:lnSpc>
                <a:spcPct val="150000"/>
              </a:lnSpc>
              <a:spcBef>
                <a:spcPts val="70"/>
              </a:spcBef>
            </a:pPr>
            <a:endParaRPr sz="11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633730" lvl="2" indent="-349885">
              <a:lnSpc>
                <a:spcPct val="150000"/>
              </a:lnSpc>
              <a:buChar char="-"/>
              <a:tabLst>
                <a:tab pos="633730" algn="l"/>
                <a:tab pos="634365" algn="l"/>
              </a:tabLst>
            </a:pP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워크숍과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멘토링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활동을 </a:t>
            </a:r>
            <a:r>
              <a:rPr sz="20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하나의 </a:t>
            </a:r>
            <a:r>
              <a:rPr sz="2000" spc="-26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구글폼으로 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</a:t>
            </a:r>
            <a:r>
              <a:rPr sz="2000" spc="-1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진행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lvl="2">
              <a:lnSpc>
                <a:spcPct val="150000"/>
              </a:lnSpc>
              <a:spcBef>
                <a:spcPts val="65"/>
              </a:spcBef>
              <a:buFont typeface="Noto Sans CJK JP Black"/>
              <a:buChar char="-"/>
            </a:pPr>
            <a:endParaRPr sz="11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633730" lvl="2" indent="-349885">
              <a:lnSpc>
                <a:spcPct val="150000"/>
              </a:lnSpc>
              <a:buChar char="-"/>
              <a:tabLst>
                <a:tab pos="633730" algn="l"/>
                <a:tab pos="634365" algn="l"/>
              </a:tabLst>
            </a:pP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서베이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및 </a:t>
            </a:r>
            <a:r>
              <a:rPr sz="2000" spc="-24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인터뷰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방법론 </a:t>
            </a:r>
            <a:r>
              <a:rPr sz="2000" spc="-18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관련 </a:t>
            </a:r>
            <a:r>
              <a:rPr sz="2000" spc="-2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내용 </a:t>
            </a:r>
            <a:r>
              <a:rPr sz="2000" spc="-22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추가(이후 </a:t>
            </a:r>
            <a:r>
              <a:rPr sz="2000" spc="-2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이어서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활동</a:t>
            </a:r>
            <a:r>
              <a:rPr sz="2000" spc="-3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8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예정)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5200" y="2038350"/>
            <a:ext cx="5410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97" baseline="-1388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04 </a:t>
            </a:r>
            <a:r>
              <a:rPr sz="5100" spc="-62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대외적</a:t>
            </a:r>
            <a:r>
              <a:rPr sz="5100" spc="-8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5100" spc="-55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성과</a:t>
            </a:r>
            <a:r>
              <a:rPr sz="5100" spc="-7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5100" spc="-73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공유</a:t>
            </a:r>
            <a:endParaRPr sz="51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571744"/>
            <a:ext cx="3423285" cy="0"/>
          </a:xfrm>
          <a:custGeom>
            <a:avLst/>
            <a:gdLst/>
            <a:ahLst/>
            <a:cxnLst/>
            <a:rect l="l" t="t" r="r" b="b"/>
            <a:pathLst>
              <a:path w="3423285">
                <a:moveTo>
                  <a:pt x="0" y="0"/>
                </a:moveTo>
                <a:lnTo>
                  <a:pt x="3422993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24" y="52964"/>
            <a:ext cx="4837430" cy="38094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 indent="-260985">
              <a:lnSpc>
                <a:spcPct val="100000"/>
              </a:lnSpc>
              <a:spcBef>
                <a:spcPts val="100"/>
              </a:spcBef>
              <a:buAutoNum type="arabicPeriod" startAt="3"/>
              <a:tabLst>
                <a:tab pos="273685" algn="l"/>
              </a:tabLst>
            </a:pPr>
            <a:r>
              <a:rPr sz="2000" spc="-204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이사회 </a:t>
            </a:r>
            <a:r>
              <a:rPr sz="2000" spc="-22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성과</a:t>
            </a:r>
            <a:r>
              <a:rPr sz="2000" spc="-1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2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보고</a:t>
            </a:r>
            <a:endParaRPr lang="en-US" sz="2000" spc="-220" dirty="0">
              <a:solidFill>
                <a:srgbClr val="FFFFF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273685" algn="l"/>
              </a:tabLst>
            </a:pP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Noto Sans CJK JP Black"/>
              <a:buAutoNum type="arabicPeriod" startAt="3"/>
            </a:pPr>
            <a:endParaRPr sz="1350" dirty="0">
              <a:latin typeface="Noto Sans CJK JP Black"/>
              <a:cs typeface="Noto Sans CJK JP Black"/>
            </a:endParaRPr>
          </a:p>
          <a:p>
            <a:pPr marL="146049" lvl="1">
              <a:lnSpc>
                <a:spcPct val="100000"/>
              </a:lnSpc>
              <a:spcBef>
                <a:spcPts val="5"/>
              </a:spcBef>
              <a:tabLst>
                <a:tab pos="417195" algn="l"/>
              </a:tabLst>
            </a:pPr>
            <a:r>
              <a:rPr lang="en-US" sz="2000" spc="-2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1.   </a:t>
            </a:r>
            <a:r>
              <a:rPr sz="2000" spc="-26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서울시</a:t>
            </a:r>
            <a:r>
              <a:rPr sz="2000" spc="-2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3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성동구 </a:t>
            </a:r>
            <a:r>
              <a:rPr sz="2000" spc="-21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청년사회활동 지원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프로젝트</a:t>
            </a:r>
            <a:r>
              <a:rPr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선정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1">
              <a:lnSpc>
                <a:spcPct val="100000"/>
              </a:lnSpc>
              <a:spcBef>
                <a:spcPts val="75"/>
              </a:spcBef>
              <a:buFont typeface="Noto Sans CJK JP Black"/>
              <a:buAutoNum type="arabicPeriod" startAt="2"/>
            </a:pPr>
            <a:endParaRPr lang="en-US" sz="24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1">
              <a:lnSpc>
                <a:spcPct val="100000"/>
              </a:lnSpc>
              <a:spcBef>
                <a:spcPts val="75"/>
              </a:spcBef>
            </a:pPr>
            <a:endParaRPr sz="24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772160" lvl="2" indent="-349885">
              <a:lnSpc>
                <a:spcPct val="150000"/>
              </a:lnSpc>
              <a:buChar char="-"/>
              <a:tabLst>
                <a:tab pos="772160" algn="l"/>
                <a:tab pos="772795" algn="l"/>
              </a:tabLst>
            </a:pPr>
            <a:r>
              <a:rPr sz="2000" spc="-10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300만원의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지원금</a:t>
            </a:r>
            <a:r>
              <a:rPr sz="2000" spc="-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제공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2">
              <a:lnSpc>
                <a:spcPct val="150000"/>
              </a:lnSpc>
              <a:spcBef>
                <a:spcPts val="70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772160" lvl="2" indent="-349885">
              <a:lnSpc>
                <a:spcPct val="150000"/>
              </a:lnSpc>
              <a:buChar char="-"/>
              <a:tabLst>
                <a:tab pos="772160" algn="l"/>
                <a:tab pos="772795" algn="l"/>
              </a:tabLst>
            </a:pPr>
            <a:r>
              <a:rPr sz="2000" spc="-2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활동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프로그램에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대한</a:t>
            </a:r>
            <a:r>
              <a:rPr sz="2000" spc="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자문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2">
              <a:lnSpc>
                <a:spcPct val="150000"/>
              </a:lnSpc>
              <a:spcBef>
                <a:spcPts val="65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772160" lvl="2" indent="-349885">
              <a:lnSpc>
                <a:spcPct val="150000"/>
              </a:lnSpc>
              <a:spcBef>
                <a:spcPts val="5"/>
              </a:spcBef>
              <a:buChar char="-"/>
              <a:tabLst>
                <a:tab pos="772160" algn="l"/>
                <a:tab pos="772795" algn="l"/>
              </a:tabLst>
            </a:pPr>
            <a:r>
              <a:rPr sz="2000" spc="-1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참여 </a:t>
            </a:r>
            <a:r>
              <a:rPr sz="2000" spc="-24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그룹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간</a:t>
            </a:r>
            <a:r>
              <a:rPr sz="2000" spc="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네트워킹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86200" y="1352550"/>
            <a:ext cx="4731117" cy="3053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71744"/>
            <a:ext cx="3423285" cy="0"/>
          </a:xfrm>
          <a:custGeom>
            <a:avLst/>
            <a:gdLst/>
            <a:ahLst/>
            <a:cxnLst/>
            <a:rect l="l" t="t" r="r" b="b"/>
            <a:pathLst>
              <a:path w="3423285">
                <a:moveTo>
                  <a:pt x="0" y="0"/>
                </a:moveTo>
                <a:lnTo>
                  <a:pt x="3422993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5705" y="2019759"/>
            <a:ext cx="52565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-877" baseline="-2777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01 </a:t>
            </a:r>
            <a:r>
              <a:rPr sz="5100" spc="-459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단체 </a:t>
            </a:r>
            <a:r>
              <a:rPr sz="5100" spc="-57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및</a:t>
            </a:r>
            <a:r>
              <a:rPr sz="5100" spc="1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5100" spc="-50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조원</a:t>
            </a:r>
            <a:r>
              <a:rPr sz="5100" spc="-33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5100" spc="-50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소개</a:t>
            </a:r>
            <a:endParaRPr sz="51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9704" y="1047750"/>
            <a:ext cx="4864401" cy="3581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895" y="57150"/>
            <a:ext cx="5925185" cy="38340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2000" spc="-2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3. </a:t>
            </a:r>
            <a:r>
              <a:rPr lang="ko-KR" altLang="en-US" sz="2000" spc="-2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</a:t>
            </a:r>
            <a:r>
              <a:rPr lang="ko-KR" altLang="en-US" sz="2000" spc="-204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이사회 </a:t>
            </a:r>
            <a:r>
              <a:rPr lang="ko-KR" altLang="en-US" sz="2000" spc="-22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성과</a:t>
            </a:r>
            <a:r>
              <a:rPr lang="ko-KR" altLang="en-US" sz="2000" spc="-4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lang="ko-KR" altLang="en-US" sz="2000" spc="-22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보고</a:t>
            </a:r>
            <a:endParaRPr lang="ko-KR" altLang="en-US"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15925" marR="5080" lvl="1" indent="-269240">
              <a:lnSpc>
                <a:spcPct val="178200"/>
              </a:lnSpc>
              <a:spcBef>
                <a:spcPts val="1015"/>
              </a:spcBef>
              <a:buAutoNum type="arabicPeriod" startAt="2"/>
              <a:tabLst>
                <a:tab pos="417195" algn="l"/>
              </a:tabLst>
            </a:pPr>
            <a:r>
              <a:rPr sz="2000" spc="-16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한국과학창의재단</a:t>
            </a:r>
            <a:r>
              <a:rPr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교육기부 </a:t>
            </a:r>
            <a:r>
              <a:rPr sz="2000" spc="-2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추진 </a:t>
            </a:r>
            <a:r>
              <a:rPr sz="2000" spc="-180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협의체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7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선정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1">
              <a:lnSpc>
                <a:spcPct val="100000"/>
              </a:lnSpc>
              <a:spcBef>
                <a:spcPts val="90"/>
              </a:spcBef>
              <a:buFont typeface="Noto Sans CJK JP Black"/>
              <a:buAutoNum type="arabicPeriod" startAt="2"/>
            </a:pPr>
            <a:endParaRPr sz="14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805180" lvl="2" indent="-349885">
              <a:lnSpc>
                <a:spcPct val="150000"/>
              </a:lnSpc>
              <a:buChar char="-"/>
              <a:tabLst>
                <a:tab pos="805180" algn="l"/>
                <a:tab pos="805815" algn="l"/>
              </a:tabLst>
            </a:pP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교육기부 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박람회</a:t>
            </a:r>
            <a:r>
              <a:rPr sz="2000" spc="-4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참가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2">
              <a:lnSpc>
                <a:spcPct val="150000"/>
              </a:lnSpc>
              <a:spcBef>
                <a:spcPts val="70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805180" lvl="2" indent="-349885">
              <a:lnSpc>
                <a:spcPct val="150000"/>
              </a:lnSpc>
              <a:buChar char="-"/>
              <a:tabLst>
                <a:tab pos="805180" algn="l"/>
                <a:tab pos="805815" algn="l"/>
              </a:tabLst>
            </a:pPr>
            <a:r>
              <a:rPr sz="2000" spc="-1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시/도 </a:t>
            </a:r>
            <a:r>
              <a:rPr sz="2000" spc="-20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교육청과</a:t>
            </a:r>
            <a:r>
              <a:rPr sz="2000" spc="-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연계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2">
              <a:lnSpc>
                <a:spcPct val="150000"/>
              </a:lnSpc>
              <a:spcBef>
                <a:spcPts val="65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805180" lvl="2" indent="-349885">
              <a:lnSpc>
                <a:spcPct val="150000"/>
              </a:lnSpc>
              <a:buChar char="-"/>
              <a:tabLst>
                <a:tab pos="805180" algn="l"/>
                <a:tab pos="805815" algn="l"/>
              </a:tabLst>
            </a:pP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교육기부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기관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간</a:t>
            </a:r>
            <a:r>
              <a:rPr sz="2000" spc="-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네트워킹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lvl="2">
              <a:lnSpc>
                <a:spcPct val="150000"/>
              </a:lnSpc>
              <a:spcBef>
                <a:spcPts val="70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805180" lvl="2" indent="-349885">
              <a:lnSpc>
                <a:spcPct val="150000"/>
              </a:lnSpc>
              <a:buChar char="-"/>
              <a:tabLst>
                <a:tab pos="805180" algn="l"/>
                <a:tab pos="805815" algn="l"/>
              </a:tabLst>
            </a:pPr>
            <a:r>
              <a:rPr sz="2000" spc="-2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컨설팅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사업단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및 </a:t>
            </a:r>
            <a:r>
              <a:rPr sz="2000" spc="-2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지역</a:t>
            </a:r>
            <a:r>
              <a:rPr sz="2000" spc="-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연계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24" y="52964"/>
            <a:ext cx="5925185" cy="1605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3. </a:t>
            </a:r>
            <a:r>
              <a:rPr lang="en-US" altLang="en-US" sz="2000" spc="-2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lang="en-US" sz="2000" spc="-2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</a:t>
            </a:r>
            <a:r>
              <a:rPr sz="2000" spc="-204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이사회</a:t>
            </a:r>
            <a:r>
              <a:rPr sz="2000" spc="-204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2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성과</a:t>
            </a:r>
            <a:r>
              <a:rPr sz="2000" spc="-4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2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보고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15925" marR="5080" indent="-269240">
              <a:lnSpc>
                <a:spcPct val="178200"/>
              </a:lnSpc>
              <a:spcBef>
                <a:spcPts val="1015"/>
              </a:spcBef>
            </a:pPr>
            <a:r>
              <a:rPr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2.</a:t>
            </a:r>
            <a:r>
              <a:rPr lang="en-US"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한국과학창의재단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교육기부 </a:t>
            </a:r>
            <a:r>
              <a:rPr sz="2000" spc="-2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추진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협의체 </a:t>
            </a:r>
            <a:r>
              <a:rPr sz="2000" spc="-2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선정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및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영상 </a:t>
            </a:r>
            <a:r>
              <a:rPr sz="2000" spc="-16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촬영</a:t>
            </a:r>
            <a:r>
              <a:rPr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</a:t>
            </a:r>
            <a:endParaRPr lang="en-US" sz="2000" spc="-165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15925" marR="5080" indent="-269240">
              <a:lnSpc>
                <a:spcPct val="178200"/>
              </a:lnSpc>
              <a:spcBef>
                <a:spcPts val="1015"/>
              </a:spcBef>
            </a:pPr>
            <a:r>
              <a:rPr lang="en-US"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  </a:t>
            </a:r>
            <a:r>
              <a:rPr sz="2000" spc="-21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11/18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교육기부 </a:t>
            </a:r>
            <a:r>
              <a:rPr sz="2000" spc="-2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추진 </a:t>
            </a:r>
            <a:r>
              <a:rPr sz="2000" spc="-1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협의체 </a:t>
            </a:r>
            <a:r>
              <a:rPr sz="2000" spc="-2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우수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사례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영상</a:t>
            </a:r>
            <a:r>
              <a:rPr sz="2000" spc="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6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촬영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7251" y="1850196"/>
            <a:ext cx="3078566" cy="2654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79241" y="1698989"/>
            <a:ext cx="4689065" cy="2854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9515" y="2031818"/>
            <a:ext cx="49060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-135" baseline="-185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05 </a:t>
            </a:r>
            <a:r>
              <a:rPr sz="5400" spc="-52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향후 </a:t>
            </a:r>
            <a:r>
              <a:rPr sz="5400" spc="-59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활동</a:t>
            </a:r>
            <a:r>
              <a:rPr sz="54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5400" spc="-51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계획</a:t>
            </a:r>
            <a:endParaRPr sz="540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571744"/>
            <a:ext cx="3423285" cy="0"/>
          </a:xfrm>
          <a:custGeom>
            <a:avLst/>
            <a:gdLst/>
            <a:ahLst/>
            <a:cxnLst/>
            <a:rect l="l" t="t" r="r" b="b"/>
            <a:pathLst>
              <a:path w="3423285">
                <a:moveTo>
                  <a:pt x="0" y="0"/>
                </a:moveTo>
                <a:lnTo>
                  <a:pt x="3422993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57150"/>
            <a:ext cx="18288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en-US" sz="2000" spc="-35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</a:t>
            </a:r>
            <a:r>
              <a:rPr sz="2000" spc="-195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향후</a:t>
            </a:r>
            <a:r>
              <a:rPr sz="2000" spc="-19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sz="2000" spc="-19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2000" spc="-22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활동</a:t>
            </a:r>
            <a:r>
              <a:rPr sz="2000" spc="-19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계획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895350"/>
            <a:ext cx="4587875" cy="344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315" indent="-349250">
              <a:lnSpc>
                <a:spcPct val="200000"/>
              </a:lnSpc>
              <a:spcBef>
                <a:spcPts val="100"/>
              </a:spcBef>
              <a:buChar char="-"/>
              <a:tabLst>
                <a:tab pos="361315" algn="l"/>
                <a:tab pos="361950" algn="l"/>
              </a:tabLst>
            </a:pPr>
            <a:r>
              <a:rPr sz="2000" spc="-1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2021년 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12월 </a:t>
            </a:r>
            <a:r>
              <a:rPr sz="2000" spc="-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29일 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9기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프로그램</a:t>
            </a:r>
            <a:r>
              <a:rPr sz="2000" spc="-1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시작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200000"/>
              </a:lnSpc>
              <a:spcBef>
                <a:spcPts val="65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361315" indent="-349250">
              <a:lnSpc>
                <a:spcPct val="200000"/>
              </a:lnSpc>
              <a:buChar char="-"/>
              <a:tabLst>
                <a:tab pos="361315" algn="l"/>
                <a:tab pos="361950" algn="l"/>
              </a:tabLst>
            </a:pPr>
            <a:r>
              <a:rPr sz="2000" spc="-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2022년 </a:t>
            </a:r>
            <a:r>
              <a:rPr sz="2000" spc="-1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3월 </a:t>
            </a: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9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10기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사무국원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모집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200000"/>
              </a:lnSpc>
              <a:spcBef>
                <a:spcPts val="70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361315" indent="-349250">
              <a:lnSpc>
                <a:spcPct val="200000"/>
              </a:lnSpc>
              <a:buChar char="-"/>
              <a:tabLst>
                <a:tab pos="361315" algn="l"/>
                <a:tab pos="361950" algn="l"/>
              </a:tabLst>
            </a:pPr>
            <a:r>
              <a:rPr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YCM의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미션과 </a:t>
            </a:r>
            <a:r>
              <a:rPr sz="2000" spc="-2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비전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8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수립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200000"/>
              </a:lnSpc>
              <a:spcBef>
                <a:spcPts val="65"/>
              </a:spcBef>
              <a:buFont typeface="Noto Sans CJK JP Black"/>
              <a:buChar char="-"/>
            </a:pPr>
            <a:endParaRPr sz="11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361315" indent="-349250">
              <a:lnSpc>
                <a:spcPct val="200000"/>
              </a:lnSpc>
              <a:buChar char="-"/>
              <a:tabLst>
                <a:tab pos="361315" algn="l"/>
                <a:tab pos="361950" algn="l"/>
              </a:tabLst>
            </a:pPr>
            <a:r>
              <a:rPr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YCM의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교육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기부 수혜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대상</a:t>
            </a:r>
            <a:r>
              <a:rPr sz="2000" spc="-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확대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77993" y="700148"/>
            <a:ext cx="5965987" cy="3868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57150"/>
            <a:ext cx="22860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en-US" sz="2000" spc="-17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sz="2000" spc="-11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9기 </a:t>
            </a:r>
            <a:r>
              <a:rPr sz="2000" spc="-24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프로그램</a:t>
            </a:r>
            <a:r>
              <a:rPr sz="2000" spc="-155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2000" spc="-254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홍보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8349" y="797637"/>
            <a:ext cx="5465445" cy="212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" indent="-22606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38760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 </a:t>
            </a:r>
            <a:r>
              <a:rPr sz="2000" spc="-1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9기 </a:t>
            </a:r>
            <a:r>
              <a:rPr sz="2000" spc="-23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청소년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체인지메이커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양성 프로그램 </a:t>
            </a:r>
            <a:r>
              <a:rPr sz="2000" spc="-229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멘티</a:t>
            </a:r>
            <a:r>
              <a:rPr sz="2000" spc="-17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모집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Noto Sans CJK JP Black"/>
              <a:buAutoNum type="arabicPeriod"/>
            </a:pPr>
            <a:endParaRPr sz="12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539115" lvl="1" indent="-349885">
              <a:lnSpc>
                <a:spcPct val="100000"/>
              </a:lnSpc>
              <a:buChar char="-"/>
              <a:tabLst>
                <a:tab pos="539115" algn="l"/>
                <a:tab pos="539750" algn="l"/>
              </a:tabLst>
            </a:pPr>
            <a:r>
              <a:rPr sz="2000" spc="-17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YCM </a:t>
            </a:r>
            <a:r>
              <a:rPr sz="2000" spc="-1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9기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프로그램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멘티</a:t>
            </a:r>
            <a:r>
              <a:rPr sz="20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10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모집(~12/20(월))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>
              <a:lnSpc>
                <a:spcPct val="100000"/>
              </a:lnSpc>
              <a:spcBef>
                <a:spcPts val="1215"/>
              </a:spcBef>
            </a:pPr>
            <a:r>
              <a:rPr sz="1600" spc="-19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: </a:t>
            </a:r>
            <a:r>
              <a:rPr sz="1600" spc="-1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자세한 </a:t>
            </a:r>
            <a:r>
              <a:rPr sz="1600" spc="-14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사항은 </a:t>
            </a:r>
            <a:r>
              <a:rPr sz="1600" spc="-204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@hy__ycm</a:t>
            </a:r>
            <a:r>
              <a:rPr sz="1600" spc="-4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600" spc="-20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을 통해 </a:t>
            </a:r>
            <a:r>
              <a:rPr sz="1600" spc="-1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확인할 </a:t>
            </a:r>
            <a:r>
              <a:rPr sz="1600" spc="-21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수</a:t>
            </a:r>
            <a:r>
              <a:rPr sz="1600" spc="-15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1600" spc="-1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있습니다!</a:t>
            </a:r>
            <a:endParaRPr sz="16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539115" marR="563245" lvl="1" indent="-349250">
              <a:lnSpc>
                <a:spcPts val="3600"/>
              </a:lnSpc>
              <a:spcBef>
                <a:spcPts val="65"/>
              </a:spcBef>
              <a:buChar char="-"/>
              <a:tabLst>
                <a:tab pos="539115" algn="l"/>
                <a:tab pos="539750" algn="l"/>
              </a:tabLst>
            </a:pPr>
            <a:r>
              <a:rPr sz="2000" spc="-13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2021-1학기 </a:t>
            </a:r>
            <a:r>
              <a:rPr sz="2000" spc="-229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활동자료집은 </a:t>
            </a:r>
            <a:r>
              <a:rPr sz="2000" spc="-21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배부된 </a:t>
            </a:r>
            <a:r>
              <a:rPr sz="2000" spc="-22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자료집 </a:t>
            </a:r>
            <a:r>
              <a:rPr sz="2000" spc="-275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혹은</a:t>
            </a:r>
            <a:r>
              <a:rPr sz="2000" spc="-2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 </a:t>
            </a:r>
            <a:endParaRPr lang="en-US" sz="2000" spc="-275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  <a:p>
            <a:pPr marL="189865" marR="563245" lvl="1">
              <a:lnSpc>
                <a:spcPts val="3600"/>
              </a:lnSpc>
              <a:spcBef>
                <a:spcPts val="65"/>
              </a:spcBef>
              <a:tabLst>
                <a:tab pos="539115" algn="l"/>
                <a:tab pos="539750" algn="l"/>
              </a:tabLst>
            </a:pPr>
            <a:r>
              <a:rPr lang="en-US" sz="2000" spc="-27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       </a:t>
            </a:r>
            <a:r>
              <a:rPr sz="2000" spc="-250" dirty="0" err="1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QR을</a:t>
            </a:r>
            <a:r>
              <a:rPr sz="2000" spc="-25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통해 </a:t>
            </a:r>
            <a:r>
              <a:rPr sz="2000" spc="-1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확인할 </a:t>
            </a:r>
            <a:r>
              <a:rPr sz="2000" spc="-265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수</a:t>
            </a:r>
            <a:r>
              <a:rPr sz="2000" spc="-1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Medium" panose="02020603020101020101" pitchFamily="18" charset="-127"/>
                <a:ea typeface="KoPub돋움체 Medium" panose="02020603020101020101" pitchFamily="18" charset="-127"/>
                <a:cs typeface="Noto Sans CJK JP Black"/>
              </a:rPr>
              <a:t>있습니다.</a:t>
            </a:r>
            <a:endParaRPr sz="2000" dirty="0">
              <a:latin typeface="KoPub돋움체 Medium" panose="02020603020101020101" pitchFamily="18" charset="-127"/>
              <a:ea typeface="KoPub돋움체 Medium" panose="02020603020101020101" pitchFamily="18" charset="-127"/>
              <a:cs typeface="Noto Sans CJK JP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29000" y="285750"/>
            <a:ext cx="5715000" cy="4714875"/>
            <a:chOff x="3841192" y="354474"/>
            <a:chExt cx="5302885" cy="4562475"/>
          </a:xfrm>
        </p:grpSpPr>
        <p:sp>
          <p:nvSpPr>
            <p:cNvPr id="5" name="object 5"/>
            <p:cNvSpPr/>
            <p:nvPr/>
          </p:nvSpPr>
          <p:spPr>
            <a:xfrm>
              <a:off x="5922913" y="354474"/>
              <a:ext cx="3221068" cy="45620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41192" y="2752219"/>
              <a:ext cx="1828796" cy="18287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57215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5">
                <a:moveTo>
                  <a:pt x="9143981" y="482699"/>
                </a:moveTo>
                <a:lnTo>
                  <a:pt x="0" y="482699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4">
                <a:moveTo>
                  <a:pt x="9143981" y="482698"/>
                </a:moveTo>
                <a:lnTo>
                  <a:pt x="0" y="482698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2920" y="2102147"/>
            <a:ext cx="431816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45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THANK</a:t>
            </a:r>
            <a:r>
              <a:rPr lang="en-US" sz="6000" spc="215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sz="6000" spc="-56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YOU!</a:t>
            </a:r>
            <a:endParaRPr sz="6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90" y="52964"/>
            <a:ext cx="183470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1.</a:t>
            </a:r>
            <a:r>
              <a:rPr lang="en-US"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  </a:t>
            </a:r>
            <a:r>
              <a:rPr sz="2000" spc="-18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단체</a:t>
            </a:r>
            <a:r>
              <a:rPr sz="2000" spc="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소개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592" y="797637"/>
            <a:ext cx="4058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335" indent="-382270" algn="dist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94335" algn="l"/>
                <a:tab pos="394970" algn="l"/>
              </a:tabLst>
            </a:pP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유스체인지메이커스의 </a:t>
            </a:r>
            <a:r>
              <a:rPr sz="2000" spc="-3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설립목적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및</a:t>
            </a:r>
            <a:r>
              <a:rPr sz="2000" spc="-1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사명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573" y="1350447"/>
            <a:ext cx="5741763" cy="3064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817" y="797637"/>
            <a:ext cx="2471420" cy="262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1.</a:t>
            </a:r>
            <a:r>
              <a:rPr lang="en-US"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  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2021-1학기</a:t>
            </a:r>
            <a:r>
              <a:rPr sz="2000" spc="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조직도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lang="en-US" sz="12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lang="en-US" sz="12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2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 indent="-349885">
              <a:lnSpc>
                <a:spcPct val="100000"/>
              </a:lnSpc>
              <a:buChar char="-"/>
              <a:tabLst>
                <a:tab pos="465455" algn="l"/>
                <a:tab pos="466090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</a:t>
            </a:r>
            <a:r>
              <a:rPr sz="2000" spc="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8기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>
              <a:lnSpc>
                <a:spcPct val="100000"/>
              </a:lnSpc>
              <a:spcBef>
                <a:spcPts val="1200"/>
              </a:spcBef>
            </a:pP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(활동기수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:</a:t>
            </a:r>
            <a:r>
              <a:rPr sz="2000" spc="-15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11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7기,8기)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 indent="-349885">
              <a:lnSpc>
                <a:spcPct val="100000"/>
              </a:lnSpc>
              <a:spcBef>
                <a:spcPts val="1200"/>
              </a:spcBef>
              <a:buChar char="-"/>
              <a:tabLst>
                <a:tab pos="465455" algn="l"/>
                <a:tab pos="466090" algn="l"/>
              </a:tabLst>
            </a:pPr>
            <a:r>
              <a:rPr sz="2000" spc="-29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총 </a:t>
            </a: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사무국원</a:t>
            </a:r>
            <a:r>
              <a:rPr sz="2000" spc="-1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16명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 indent="-349885">
              <a:lnSpc>
                <a:spcPct val="100000"/>
              </a:lnSpc>
              <a:spcBef>
                <a:spcPts val="1200"/>
              </a:spcBef>
              <a:buChar char="-"/>
              <a:tabLst>
                <a:tab pos="465455" algn="l"/>
                <a:tab pos="466090" algn="l"/>
              </a:tabLst>
            </a:pPr>
            <a:r>
              <a:rPr sz="2000" spc="-22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멘토</a:t>
            </a:r>
            <a:r>
              <a:rPr sz="2000" spc="-14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10명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87456" y="611123"/>
            <a:ext cx="5690271" cy="3911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C82B781-D7FC-484C-A692-4548BBE242A3}"/>
              </a:ext>
            </a:extLst>
          </p:cNvPr>
          <p:cNvSpPr txBox="1"/>
          <p:nvPr/>
        </p:nvSpPr>
        <p:spPr>
          <a:xfrm>
            <a:off x="146490" y="52964"/>
            <a:ext cx="183470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1.</a:t>
            </a:r>
            <a:r>
              <a:rPr lang="en-US"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  </a:t>
            </a:r>
            <a:r>
              <a:rPr sz="2000" spc="-18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단체</a:t>
            </a:r>
            <a:r>
              <a:rPr sz="2000" spc="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소개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41483" y="612913"/>
            <a:ext cx="5703334" cy="3914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2194D5E-9272-40C6-91F0-04953FBD9431}"/>
              </a:ext>
            </a:extLst>
          </p:cNvPr>
          <p:cNvSpPr txBox="1"/>
          <p:nvPr/>
        </p:nvSpPr>
        <p:spPr>
          <a:xfrm>
            <a:off x="146490" y="52964"/>
            <a:ext cx="183470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1.</a:t>
            </a:r>
            <a:r>
              <a:rPr lang="en-US" sz="2000" spc="-35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 </a:t>
            </a:r>
            <a:r>
              <a:rPr sz="2000" spc="-18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단체</a:t>
            </a:r>
            <a:r>
              <a:rPr sz="2000" spc="1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소개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1532AAF-D47F-43B2-9639-8033912F6E93}"/>
              </a:ext>
            </a:extLst>
          </p:cNvPr>
          <p:cNvSpPr txBox="1"/>
          <p:nvPr/>
        </p:nvSpPr>
        <p:spPr>
          <a:xfrm>
            <a:off x="311817" y="797637"/>
            <a:ext cx="2471420" cy="262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lang="en-US" sz="2000" spc="-35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2.    </a:t>
            </a:r>
            <a:r>
              <a:rPr sz="2000" spc="-13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2021-1학기</a:t>
            </a:r>
            <a:r>
              <a:rPr sz="2000" spc="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조직도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lang="en-US" sz="12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lang="en-US" sz="12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25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 indent="-349885">
              <a:lnSpc>
                <a:spcPct val="100000"/>
              </a:lnSpc>
              <a:buChar char="-"/>
              <a:tabLst>
                <a:tab pos="465455" algn="l"/>
                <a:tab pos="466090" algn="l"/>
              </a:tabLst>
            </a:pPr>
            <a:r>
              <a:rPr sz="2000" spc="-17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YCM</a:t>
            </a:r>
            <a:r>
              <a:rPr sz="2000" spc="8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lang="en-US"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</a:t>
            </a:r>
            <a:r>
              <a:rPr sz="2000" spc="-12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>
              <a:lnSpc>
                <a:spcPct val="100000"/>
              </a:lnSpc>
              <a:spcBef>
                <a:spcPts val="1200"/>
              </a:spcBef>
            </a:pPr>
            <a:r>
              <a:rPr sz="2000" spc="-2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(활동기수 </a:t>
            </a:r>
            <a:r>
              <a:rPr sz="2000" spc="-24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:</a:t>
            </a:r>
            <a:r>
              <a:rPr sz="2000" spc="-15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lang="en-US" sz="2000" spc="-11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8</a:t>
            </a:r>
            <a:r>
              <a:rPr sz="2000" spc="-11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기,</a:t>
            </a:r>
            <a:r>
              <a:rPr lang="en-US" sz="2000" spc="-11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9</a:t>
            </a:r>
            <a:r>
              <a:rPr sz="2000" spc="-114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기)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 indent="-349885">
              <a:lnSpc>
                <a:spcPct val="100000"/>
              </a:lnSpc>
              <a:spcBef>
                <a:spcPts val="1200"/>
              </a:spcBef>
              <a:buChar char="-"/>
              <a:tabLst>
                <a:tab pos="465455" algn="l"/>
                <a:tab pos="466090" algn="l"/>
              </a:tabLst>
            </a:pPr>
            <a:r>
              <a:rPr sz="2000" spc="-29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총 </a:t>
            </a:r>
            <a:r>
              <a:rPr sz="2000" spc="-22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사무국원</a:t>
            </a:r>
            <a:r>
              <a:rPr sz="2000" spc="-10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1</a:t>
            </a:r>
            <a:r>
              <a:rPr lang="en-US"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7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명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  <a:p>
            <a:pPr marL="465455" indent="-349885">
              <a:lnSpc>
                <a:spcPct val="100000"/>
              </a:lnSpc>
              <a:spcBef>
                <a:spcPts val="1200"/>
              </a:spcBef>
              <a:buChar char="-"/>
              <a:tabLst>
                <a:tab pos="465455" algn="l"/>
                <a:tab pos="466090" algn="l"/>
              </a:tabLst>
            </a:pPr>
            <a:r>
              <a:rPr sz="2000" spc="-225" dirty="0" err="1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멘토</a:t>
            </a:r>
            <a:r>
              <a:rPr sz="2000" spc="-145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 </a:t>
            </a:r>
            <a:r>
              <a:rPr lang="en-US"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6</a:t>
            </a:r>
            <a:r>
              <a:rPr sz="2000" spc="-210" dirty="0">
                <a:latin typeface="KoPub돋움체 Bold" panose="02020603020101020101" pitchFamily="18" charset="-127"/>
                <a:ea typeface="KoPub돋움체 Bold" panose="02020603020101020101" pitchFamily="18" charset="-127"/>
                <a:cs typeface="Noto Sans CJK JP Black"/>
              </a:rPr>
              <a:t>명</a:t>
            </a:r>
            <a:endParaRPr sz="2000" dirty="0">
              <a:latin typeface="KoPub돋움체 Bold" panose="02020603020101020101" pitchFamily="18" charset="-127"/>
              <a:ea typeface="KoPub돋움체 Bold" panose="02020603020101020101" pitchFamily="18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1190" y="782898"/>
            <a:ext cx="4100829" cy="307340"/>
          </a:xfrm>
          <a:custGeom>
            <a:avLst/>
            <a:gdLst/>
            <a:ahLst/>
            <a:cxnLst/>
            <a:rect l="l" t="t" r="r" b="b"/>
            <a:pathLst>
              <a:path w="4100829" h="307340">
                <a:moveTo>
                  <a:pt x="4100391" y="307199"/>
                </a:moveTo>
                <a:lnTo>
                  <a:pt x="0" y="307199"/>
                </a:lnTo>
                <a:lnTo>
                  <a:pt x="0" y="0"/>
                </a:lnTo>
                <a:lnTo>
                  <a:pt x="4049191" y="0"/>
                </a:lnTo>
                <a:lnTo>
                  <a:pt x="4059225" y="993"/>
                </a:lnTo>
                <a:lnTo>
                  <a:pt x="4091785" y="22794"/>
                </a:lnTo>
                <a:lnTo>
                  <a:pt x="4100391" y="51199"/>
                </a:lnTo>
                <a:lnTo>
                  <a:pt x="4100391" y="307199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5726" y="3652756"/>
            <a:ext cx="4052491" cy="997068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4400" spc="-26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박민정</a:t>
            </a:r>
            <a:r>
              <a:rPr sz="3600" spc="-26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(양갱)</a:t>
            </a:r>
            <a:endParaRPr sz="36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2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청소년 대표 </a:t>
            </a:r>
            <a:r>
              <a:rPr sz="1200" spc="-7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/ </a:t>
            </a:r>
            <a:r>
              <a:rPr sz="12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8기 </a:t>
            </a:r>
            <a:r>
              <a:rPr sz="12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예산회계팀장 </a:t>
            </a:r>
            <a:r>
              <a:rPr sz="1200" spc="-7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/ </a:t>
            </a:r>
            <a:r>
              <a:rPr sz="12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9기</a:t>
            </a:r>
            <a:r>
              <a:rPr sz="1200" spc="7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 </a:t>
            </a:r>
            <a:r>
              <a:rPr sz="12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사무국장</a:t>
            </a:r>
            <a:endParaRPr sz="12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28217" y="655233"/>
            <a:ext cx="4026535" cy="2556469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800" spc="-2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&lt;나를 </a:t>
            </a:r>
            <a:r>
              <a:rPr sz="1800" spc="-16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가장 </a:t>
            </a:r>
            <a:r>
              <a:rPr sz="1800" spc="-1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잘 </a:t>
            </a:r>
            <a:r>
              <a:rPr sz="1800" spc="-1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표현하는 </a:t>
            </a:r>
            <a:r>
              <a:rPr sz="1800" spc="-1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해시태그 </a:t>
            </a:r>
            <a:r>
              <a:rPr sz="1800" spc="-1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3개와</a:t>
            </a:r>
            <a:r>
              <a:rPr sz="1800" spc="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800" spc="-2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이유&gt;</a:t>
            </a:r>
            <a:endParaRPr sz="18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>
              <a:lnSpc>
                <a:spcPct val="100000"/>
              </a:lnSpc>
              <a:spcBef>
                <a:spcPts val="1590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빵순이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 marR="67945">
              <a:lnSpc>
                <a:spcPts val="1420"/>
              </a:lnSpc>
              <a:spcBef>
                <a:spcPts val="135"/>
              </a:spcBef>
            </a:pP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빵을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짱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좋아합니다…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제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얼굴이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이렇게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둥글어진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건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다  빵때문이지 </a:t>
            </a:r>
            <a:r>
              <a:rPr sz="1200" spc="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않을까요?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가장 좋아하는 빵은</a:t>
            </a:r>
            <a:r>
              <a:rPr sz="1200" spc="-1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2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꽈배기랍니다!</a:t>
            </a:r>
            <a:endParaRPr sz="12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>
              <a:lnSpc>
                <a:spcPct val="100000"/>
              </a:lnSpc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뮤마라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 marR="478790">
              <a:lnSpc>
                <a:spcPts val="1420"/>
              </a:lnSpc>
              <a:spcBef>
                <a:spcPts val="135"/>
              </a:spcBef>
            </a:pP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뮤직이즈마이라이프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사실 음악에 대해 잘</a:t>
            </a:r>
            <a:r>
              <a:rPr sz="1200" spc="-1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알지는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못하지만 </a:t>
            </a:r>
            <a:r>
              <a:rPr sz="1200" spc="-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k-pop과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인디가수들에</a:t>
            </a: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진심입니다.</a:t>
            </a:r>
            <a:endParaRPr sz="12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64215" y="3230434"/>
            <a:ext cx="3935095" cy="1228541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ESTP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2700" marR="5080">
              <a:lnSpc>
                <a:spcPts val="1420"/>
              </a:lnSpc>
              <a:spcBef>
                <a:spcPts val="135"/>
              </a:spcBef>
            </a:pP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사람을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알아갈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때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도움이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될지도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독이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될지도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모르지만,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그래도 이렇게라도 절 알아가주세요 </a:t>
            </a:r>
            <a:r>
              <a:rPr sz="1200" spc="-1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!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지독한 </a:t>
            </a:r>
            <a:r>
              <a:rPr sz="1200" spc="-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p라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매번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미룰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수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있을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때까지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미루고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거창한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계획없이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살아가고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있습니다.</a:t>
            </a:r>
            <a:endParaRPr sz="12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561" y="537848"/>
            <a:ext cx="3107506" cy="3107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657215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5">
                <a:moveTo>
                  <a:pt x="9143981" y="482699"/>
                </a:moveTo>
                <a:lnTo>
                  <a:pt x="0" y="482699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4">
                <a:moveTo>
                  <a:pt x="9143981" y="482698"/>
                </a:moveTo>
                <a:lnTo>
                  <a:pt x="0" y="482698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00" y="57150"/>
            <a:ext cx="15271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425" algn="l"/>
              </a:tabLst>
            </a:pPr>
            <a:r>
              <a:rPr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2.</a:t>
            </a:r>
            <a:r>
              <a:rPr lang="en-US"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</a:t>
            </a:r>
            <a:r>
              <a:rPr sz="2000" spc="-20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조원</a:t>
            </a:r>
            <a:r>
              <a:rPr sz="2000" spc="1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소개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33007" y="782898"/>
            <a:ext cx="4100829" cy="307340"/>
          </a:xfrm>
          <a:custGeom>
            <a:avLst/>
            <a:gdLst/>
            <a:ahLst/>
            <a:cxnLst/>
            <a:rect l="l" t="t" r="r" b="b"/>
            <a:pathLst>
              <a:path w="4100829" h="307340">
                <a:moveTo>
                  <a:pt x="4100391" y="307199"/>
                </a:moveTo>
                <a:lnTo>
                  <a:pt x="0" y="307199"/>
                </a:lnTo>
                <a:lnTo>
                  <a:pt x="0" y="0"/>
                </a:lnTo>
                <a:lnTo>
                  <a:pt x="4049191" y="0"/>
                </a:lnTo>
                <a:lnTo>
                  <a:pt x="4059225" y="993"/>
                </a:lnTo>
                <a:lnTo>
                  <a:pt x="4091785" y="22794"/>
                </a:lnTo>
                <a:lnTo>
                  <a:pt x="4100391" y="51199"/>
                </a:lnTo>
                <a:lnTo>
                  <a:pt x="4100391" y="307199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7626" y="3660147"/>
            <a:ext cx="3523926" cy="997068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4400" spc="-26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김진선</a:t>
            </a:r>
            <a:r>
              <a:rPr sz="3600" spc="-26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(웬디)</a:t>
            </a:r>
            <a:endParaRPr sz="36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2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8기 </a:t>
            </a:r>
            <a:r>
              <a:rPr sz="12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대외협력팀 </a:t>
            </a:r>
            <a:r>
              <a:rPr sz="1200" spc="-7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/ </a:t>
            </a:r>
            <a:r>
              <a:rPr sz="12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9기</a:t>
            </a:r>
            <a:r>
              <a:rPr sz="1200" spc="4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 </a:t>
            </a:r>
            <a:r>
              <a:rPr sz="12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대외협력팀장</a:t>
            </a:r>
            <a:endParaRPr sz="12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70033" y="682843"/>
            <a:ext cx="4026535" cy="266382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800" spc="-2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&lt;나를 </a:t>
            </a:r>
            <a:r>
              <a:rPr sz="1800" spc="-16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가장 </a:t>
            </a:r>
            <a:r>
              <a:rPr sz="1800" spc="-1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잘 </a:t>
            </a:r>
            <a:r>
              <a:rPr sz="1800" spc="-1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표현하는 </a:t>
            </a:r>
            <a:r>
              <a:rPr sz="1800" spc="-1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해시태그 </a:t>
            </a:r>
            <a:r>
              <a:rPr sz="1800" spc="-1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3개와</a:t>
            </a:r>
            <a:r>
              <a:rPr sz="1800" spc="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800" spc="-2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이유&gt;</a:t>
            </a:r>
            <a:endParaRPr sz="18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>
              <a:lnSpc>
                <a:spcPct val="100000"/>
              </a:lnSpc>
              <a:spcBef>
                <a:spcPts val="1220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긍정에너지</a:t>
            </a:r>
            <a:endParaRPr sz="30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 marR="238760">
              <a:lnSpc>
                <a:spcPts val="1430"/>
              </a:lnSpc>
              <a:spcBef>
                <a:spcPts val="125"/>
              </a:spcBef>
            </a:pP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평소 긍정적이고 밝은 에너지를 기반으로 저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뿐만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아니라</a:t>
            </a:r>
            <a:r>
              <a:rPr sz="12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다른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이들에게도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좋은</a:t>
            </a:r>
            <a:r>
              <a:rPr sz="12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에너지를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전한다는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이야기를  </a:t>
            </a:r>
            <a:r>
              <a:rPr sz="1200" spc="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많이들었고,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제가 살아가는 방식과도 비슷합니당</a:t>
            </a:r>
            <a:r>
              <a:rPr sz="1200" spc="-12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-1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!</a:t>
            </a:r>
            <a:endParaRPr sz="12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>
              <a:lnSpc>
                <a:spcPct val="100000"/>
              </a:lnSpc>
              <a:spcBef>
                <a:spcPts val="685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 </a:t>
            </a:r>
            <a:r>
              <a:rPr sz="3000" spc="-2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핫플</a:t>
            </a:r>
            <a:r>
              <a:rPr sz="3000" spc="-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탐방러</a:t>
            </a:r>
            <a:endParaRPr sz="30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48260" marR="134620" algn="just">
              <a:lnSpc>
                <a:spcPts val="1420"/>
              </a:lnSpc>
              <a:spcBef>
                <a:spcPts val="135"/>
              </a:spcBef>
            </a:pP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200" spc="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유명하거나,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제가 좋아하는 분위기의 맛집이나</a:t>
            </a:r>
            <a:r>
              <a:rPr sz="1200" spc="-18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핫플이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있다면 무조건 가보는 </a:t>
            </a:r>
            <a:r>
              <a:rPr sz="1200" spc="-1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!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놀러가는 것도 좋아하고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여행다니는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것도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좋아해요!</a:t>
            </a:r>
            <a:endParaRPr sz="12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06031" y="3391832"/>
            <a:ext cx="3872865" cy="105981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 </a:t>
            </a:r>
            <a:r>
              <a:rPr sz="3000" spc="-29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열정</a:t>
            </a:r>
            <a:r>
              <a:rPr sz="3000" spc="-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11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불도저(ESFJ)</a:t>
            </a:r>
            <a:endParaRPr sz="30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2700" marR="5080">
              <a:lnSpc>
                <a:spcPts val="1420"/>
              </a:lnSpc>
              <a:spcBef>
                <a:spcPts val="135"/>
              </a:spcBef>
            </a:pP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항상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무언가를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배우고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싶은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게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많고,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바쁜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걸</a:t>
            </a:r>
            <a:r>
              <a:rPr sz="1200" spc="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좋아하는!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일을 시작하기에 앞서 계획을 철저히 세우고 그걸 </a:t>
            </a:r>
            <a:r>
              <a:rPr sz="1200" spc="4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하나하나  </a:t>
            </a:r>
            <a:r>
              <a:rPr sz="1200" spc="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성취해가는 것에 행복을</a:t>
            </a:r>
            <a:r>
              <a:rPr sz="1200" spc="-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200" spc="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느껴요!</a:t>
            </a:r>
            <a:endParaRPr sz="12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7123" y="612598"/>
            <a:ext cx="2837244" cy="30432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4">
                <a:moveTo>
                  <a:pt x="9143981" y="482698"/>
                </a:moveTo>
                <a:lnTo>
                  <a:pt x="0" y="482698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657215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5">
                <a:moveTo>
                  <a:pt x="9143981" y="482699"/>
                </a:moveTo>
                <a:lnTo>
                  <a:pt x="0" y="482699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1E47B99-66E6-44C8-B7B5-C25DACAE81B9}"/>
              </a:ext>
            </a:extLst>
          </p:cNvPr>
          <p:cNvSpPr txBox="1"/>
          <p:nvPr/>
        </p:nvSpPr>
        <p:spPr>
          <a:xfrm>
            <a:off x="76200" y="57150"/>
            <a:ext cx="15271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425" algn="l"/>
              </a:tabLst>
            </a:pPr>
            <a:r>
              <a:rPr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2.</a:t>
            </a:r>
            <a:r>
              <a:rPr lang="en-US"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</a:t>
            </a:r>
            <a:r>
              <a:rPr sz="2000" spc="-20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조원</a:t>
            </a:r>
            <a:r>
              <a:rPr sz="2000" spc="1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소개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38791" y="782898"/>
            <a:ext cx="4100829" cy="307340"/>
          </a:xfrm>
          <a:custGeom>
            <a:avLst/>
            <a:gdLst/>
            <a:ahLst/>
            <a:cxnLst/>
            <a:rect l="l" t="t" r="r" b="b"/>
            <a:pathLst>
              <a:path w="4100829" h="307340">
                <a:moveTo>
                  <a:pt x="4100391" y="307199"/>
                </a:moveTo>
                <a:lnTo>
                  <a:pt x="0" y="307199"/>
                </a:lnTo>
                <a:lnTo>
                  <a:pt x="0" y="0"/>
                </a:lnTo>
                <a:lnTo>
                  <a:pt x="4049191" y="0"/>
                </a:lnTo>
                <a:lnTo>
                  <a:pt x="4059225" y="993"/>
                </a:lnTo>
                <a:lnTo>
                  <a:pt x="4091785" y="22794"/>
                </a:lnTo>
                <a:lnTo>
                  <a:pt x="4100391" y="51199"/>
                </a:lnTo>
                <a:lnTo>
                  <a:pt x="4100391" y="307199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3710831"/>
            <a:ext cx="337130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임상혁</a:t>
            </a:r>
            <a:r>
              <a:rPr sz="3600" spc="-12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(모건)</a:t>
            </a:r>
            <a:endParaRPr sz="36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1099" y="4344796"/>
            <a:ext cx="32189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8기 </a:t>
            </a:r>
            <a:r>
              <a:rPr sz="14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예산회계팀 </a:t>
            </a:r>
            <a:r>
              <a:rPr sz="1400" spc="-7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/ </a:t>
            </a:r>
            <a:r>
              <a:rPr sz="1400" spc="-1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9기</a:t>
            </a:r>
            <a:r>
              <a:rPr sz="1400" spc="45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 </a:t>
            </a:r>
            <a:r>
              <a:rPr sz="1400" spc="5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Noto Sans CJK JP Black"/>
              </a:rPr>
              <a:t>전략기획팀장</a:t>
            </a:r>
            <a:endParaRPr sz="14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Noto Sans CJK JP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93943" y="776542"/>
            <a:ext cx="4026535" cy="22724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&lt;나를 </a:t>
            </a:r>
            <a:r>
              <a:rPr sz="1800" spc="-16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가장 </a:t>
            </a:r>
            <a:r>
              <a:rPr sz="1800" spc="-1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잘 </a:t>
            </a:r>
            <a:r>
              <a:rPr sz="1800" spc="-1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표현하는 </a:t>
            </a:r>
            <a:r>
              <a:rPr sz="1800" spc="-14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해시태그 </a:t>
            </a:r>
            <a:r>
              <a:rPr sz="1800" spc="-1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3개와</a:t>
            </a:r>
            <a:r>
              <a:rPr sz="1800" spc="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800" spc="-21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이유&gt;</a:t>
            </a:r>
            <a:endParaRPr sz="18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7780">
              <a:lnSpc>
                <a:spcPct val="100000"/>
              </a:lnSpc>
              <a:spcBef>
                <a:spcPts val="5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7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코노지박령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7780">
              <a:lnSpc>
                <a:spcPct val="100000"/>
              </a:lnSpc>
              <a:spcBef>
                <a:spcPts val="60"/>
              </a:spcBef>
            </a:pPr>
            <a:r>
              <a:rPr sz="14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노래부르는 </a:t>
            </a:r>
            <a:r>
              <a:rPr sz="1400" spc="5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걸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좋아해서 </a:t>
            </a:r>
            <a:r>
              <a:rPr sz="1400" spc="50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코노에</a:t>
            </a:r>
            <a:r>
              <a:rPr sz="1400" spc="-12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50" dirty="0" err="1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자주가요</a:t>
            </a:r>
            <a:endParaRPr lang="en-US" sz="1400" spc="5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7780">
              <a:lnSpc>
                <a:spcPct val="100000"/>
              </a:lnSpc>
              <a:spcBef>
                <a:spcPts val="60"/>
              </a:spcBef>
            </a:pPr>
            <a:endParaRPr sz="14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7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7780">
              <a:lnSpc>
                <a:spcPct val="100000"/>
              </a:lnSpc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 </a:t>
            </a:r>
            <a:r>
              <a:rPr sz="3000" spc="-2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방구석</a:t>
            </a:r>
            <a:r>
              <a:rPr sz="3000" spc="-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애널리스트</a:t>
            </a:r>
            <a:endParaRPr sz="3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7780">
              <a:lnSpc>
                <a:spcPct val="100000"/>
              </a:lnSpc>
              <a:spcBef>
                <a:spcPts val="65"/>
              </a:spcBef>
            </a:pPr>
            <a:r>
              <a:rPr sz="14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하루종일 코인차트만 쳐다보고</a:t>
            </a:r>
            <a:r>
              <a:rPr sz="1400" spc="-8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있습니다</a:t>
            </a:r>
            <a:endParaRPr sz="14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99195" y="3253949"/>
            <a:ext cx="3664585" cy="913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34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#</a:t>
            </a:r>
            <a:r>
              <a:rPr sz="3000" spc="2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3000" spc="-28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프로읽씹러</a:t>
            </a:r>
            <a:endParaRPr sz="30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  <a:p>
            <a:pPr marL="12700" marR="5080">
              <a:lnSpc>
                <a:spcPts val="1650"/>
              </a:lnSpc>
              <a:spcBef>
                <a:spcPts val="140"/>
              </a:spcBef>
            </a:pPr>
            <a:r>
              <a:rPr sz="1400" spc="3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이유: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맨날 카톡 답장해야지 </a:t>
            </a:r>
            <a:r>
              <a:rPr sz="1400" spc="1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하고..</a:t>
            </a:r>
            <a:r>
              <a:rPr sz="1400" spc="-13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까먹어가지고  급한일 있으면 </a:t>
            </a:r>
            <a:r>
              <a:rPr sz="140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@달아서</a:t>
            </a:r>
            <a:r>
              <a:rPr sz="1400" spc="-65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1400" spc="50" dirty="0"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카톡주세요</a:t>
            </a:r>
            <a:endParaRPr sz="140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4380" y="610000"/>
            <a:ext cx="2702452" cy="3100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4">
                <a:moveTo>
                  <a:pt x="9143981" y="482698"/>
                </a:moveTo>
                <a:lnTo>
                  <a:pt x="0" y="482698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8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657215"/>
            <a:ext cx="9144000" cy="483234"/>
          </a:xfrm>
          <a:custGeom>
            <a:avLst/>
            <a:gdLst/>
            <a:ahLst/>
            <a:cxnLst/>
            <a:rect l="l" t="t" r="r" b="b"/>
            <a:pathLst>
              <a:path w="9144000" h="483235">
                <a:moveTo>
                  <a:pt x="9143981" y="482699"/>
                </a:moveTo>
                <a:lnTo>
                  <a:pt x="0" y="482699"/>
                </a:lnTo>
                <a:lnTo>
                  <a:pt x="0" y="0"/>
                </a:lnTo>
                <a:lnTo>
                  <a:pt x="9143981" y="0"/>
                </a:lnTo>
                <a:lnTo>
                  <a:pt x="9143981" y="482699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AFE2CF43-585D-477A-87AA-30E3E11097EB}"/>
              </a:ext>
            </a:extLst>
          </p:cNvPr>
          <p:cNvSpPr txBox="1"/>
          <p:nvPr/>
        </p:nvSpPr>
        <p:spPr>
          <a:xfrm>
            <a:off x="76200" y="57150"/>
            <a:ext cx="15271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425" algn="l"/>
              </a:tabLst>
            </a:pPr>
            <a:r>
              <a:rPr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2.</a:t>
            </a:r>
            <a:r>
              <a:rPr lang="en-US" sz="2000" spc="-17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  </a:t>
            </a:r>
            <a:r>
              <a:rPr sz="2000" spc="-200" dirty="0" err="1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조원</a:t>
            </a:r>
            <a:r>
              <a:rPr sz="2000" spc="15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 </a:t>
            </a:r>
            <a:r>
              <a:rPr sz="2000" spc="-200" dirty="0">
                <a:solidFill>
                  <a:srgbClr val="FFFFF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Noto Sans CJK JP Black"/>
              </a:rPr>
              <a:t>소개</a:t>
            </a:r>
            <a:endParaRPr sz="2000" dirty="0">
              <a:latin typeface="나눔고딕 ExtraBold" panose="020D0904000000000000" pitchFamily="50" charset="-127"/>
              <a:ea typeface="나눔고딕 ExtraBold" panose="020D0904000000000000" pitchFamily="50" charset="-127"/>
              <a:cs typeface="Noto Sans CJK JP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1187</Words>
  <Application>Microsoft Office PowerPoint</Application>
  <PresentationFormat>화면 슬라이드 쇼(16:9)</PresentationFormat>
  <Paragraphs>222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4" baseType="lpstr">
      <vt:lpstr>Noto Sans CJK JP Black</vt:lpstr>
      <vt:lpstr>210 맨발의청춘 R</vt:lpstr>
      <vt:lpstr>Arial</vt:lpstr>
      <vt:lpstr>나눔고딕 ExtraBold</vt:lpstr>
      <vt:lpstr>Calibri</vt:lpstr>
      <vt:lpstr>KoPub돋움체 Bold</vt:lpstr>
      <vt:lpstr>KoPub돋움체 Medium</vt:lpstr>
      <vt:lpstr>타이포_쌍문동 B</vt:lpstr>
      <vt:lpstr>Office Theme</vt:lpstr>
      <vt:lpstr>나눔교육X유스펀치 유스체인지메이커스 결과 공유회</vt:lpstr>
      <vt:lpstr>01 유스체인지메이커스  단체 및 조원 소개</vt:lpstr>
      <vt:lpstr>01 단체 및 조원 소개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02 YCM 8기 프로그램</vt:lpstr>
      <vt:lpstr>1.     YCM 8기 프로그램 이전</vt:lpstr>
      <vt:lpstr>1.    YCM 8기 프로그램 이전</vt:lpstr>
      <vt:lpstr>2.   청소년 체인지메이커 양성 프로그램</vt:lpstr>
      <vt:lpstr>PowerPoint 프레젠테이션</vt:lpstr>
      <vt:lpstr>PowerPoint 프레젠테이션</vt:lpstr>
      <vt:lpstr>PowerPoint 프레젠테이션</vt:lpstr>
      <vt:lpstr>PowerPoint 프레젠테이션</vt:lpstr>
      <vt:lpstr>03 교육개발TF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04 대외적 성과 공유</vt:lpstr>
      <vt:lpstr>PowerPoint 프레젠테이션</vt:lpstr>
      <vt:lpstr>PowerPoint 프레젠테이션</vt:lpstr>
      <vt:lpstr>PowerPoint 프레젠테이션</vt:lpstr>
      <vt:lpstr>05 향후 활동 계획</vt:lpstr>
      <vt:lpstr>1.      향후  활동 계획</vt:lpstr>
      <vt:lpstr>2.   9기 프로그램 홍보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[유스펀치]YCM 결과공유회.pptx</dc:title>
  <dc:creator>박양진</dc:creator>
  <cp:lastModifiedBy>박민정</cp:lastModifiedBy>
  <cp:revision>1</cp:revision>
  <dcterms:created xsi:type="dcterms:W3CDTF">2021-12-06T16:36:33Z</dcterms:created>
  <dcterms:modified xsi:type="dcterms:W3CDTF">2021-12-06T17:38:02Z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2021-12-06T00:00:00Z</vt:filetime>
  </property>
</Properties>
</file>